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84" r:id="rId2"/>
  </p:sldMasterIdLst>
  <p:notesMasterIdLst>
    <p:notesMasterId r:id="rId50"/>
  </p:notesMasterIdLst>
  <p:handoutMasterIdLst>
    <p:handoutMasterId r:id="rId51"/>
  </p:handoutMasterIdLst>
  <p:sldIdLst>
    <p:sldId id="256" r:id="rId3"/>
    <p:sldId id="259" r:id="rId4"/>
    <p:sldId id="261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262" r:id="rId15"/>
    <p:sldId id="287" r:id="rId16"/>
    <p:sldId id="288" r:id="rId17"/>
    <p:sldId id="289" r:id="rId18"/>
    <p:sldId id="290" r:id="rId19"/>
    <p:sldId id="291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263" r:id="rId30"/>
    <p:sldId id="268" r:id="rId31"/>
    <p:sldId id="269" r:id="rId32"/>
    <p:sldId id="277" r:id="rId33"/>
    <p:sldId id="270" r:id="rId34"/>
    <p:sldId id="271" r:id="rId35"/>
    <p:sldId id="278" r:id="rId36"/>
    <p:sldId id="281" r:id="rId37"/>
    <p:sldId id="276" r:id="rId38"/>
    <p:sldId id="279" r:id="rId39"/>
    <p:sldId id="264" r:id="rId40"/>
    <p:sldId id="292" r:id="rId41"/>
    <p:sldId id="293" r:id="rId42"/>
    <p:sldId id="294" r:id="rId43"/>
    <p:sldId id="295" r:id="rId44"/>
    <p:sldId id="296" r:id="rId45"/>
    <p:sldId id="265" r:id="rId46"/>
    <p:sldId id="266" r:id="rId47"/>
    <p:sldId id="267" r:id="rId48"/>
    <p:sldId id="258" r:id="rId49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Objects="1">
      <p:cViewPr varScale="1">
        <p:scale>
          <a:sx n="79" d="100"/>
          <a:sy n="79" d="100"/>
        </p:scale>
        <p:origin x="-2056" y="-104"/>
      </p:cViewPr>
      <p:guideLst>
        <p:guide orient="horz" pos="321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6A3C6556-4EA6-8141-809A-86173433488F}" type="datetime1">
              <a:rPr lang="en-US"/>
              <a:pPr>
                <a:defRPr/>
              </a:pPr>
              <a:t>7/18/12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BD12626D-C96F-CA43-B660-73F3489872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734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2DE43116-D678-094B-9853-E5C97858B081}" type="datetime1">
              <a:rPr lang="en-US"/>
              <a:pPr>
                <a:defRPr/>
              </a:pPr>
              <a:t>7/18/12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F4656768-DD85-EE47-99E9-97886BA793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286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Most popular these days is CIPRES- Phylogeny  (Mark Miller)</a:t>
            </a: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7DBB47A-4A31-9544-B48B-60410E48BC96}" type="slidenum">
              <a:rPr lang="en-US">
                <a:latin typeface="Calibri" charset="0"/>
              </a:rPr>
              <a:pPr eaLnBrk="1" hangingPunct="1"/>
              <a:t>7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 definition from Educause/CACR joint workshop on Campus</a:t>
            </a:r>
            <a:r>
              <a:rPr lang="en-US" baseline="0" dirty="0" smtClean="0"/>
              <a:t> CI.</a:t>
            </a:r>
          </a:p>
          <a:p>
            <a:r>
              <a:rPr lang="en-US" baseline="0" dirty="0" smtClean="0"/>
              <a:t>Bridging definition chosen by the Task force.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B4691-055D-6149-9552-BD44B244A7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964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660370-F410-074D-8772-9E7AFE5ABB7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963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2039469-3C5B-E746-933D-A08B912078FA}" type="slidenum">
              <a:rPr lang="en-US" sz="1200">
                <a:latin typeface="Calibri" charset="0"/>
              </a:rPr>
              <a:pPr eaLnBrk="1" hangingPunct="1"/>
              <a:t>32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6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On the first login only, the researcher also logs in to TeraGrid to link the campus and TeraGrid identities (on the left).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 researcher can later delete account links via the web app (on the right).</a:t>
            </a:r>
          </a:p>
        </p:txBody>
      </p:sp>
      <p:sp>
        <p:nvSpPr>
          <p:cNvPr id="71683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07" name="Date Placeholder 3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E23011B-478C-4948-8EDA-260E960F2DDE}" type="slidenum">
              <a:rPr lang="en-US" sz="1200">
                <a:latin typeface="Calibri" charset="0"/>
              </a:rPr>
              <a:pPr eaLnBrk="1" hangingPunct="1"/>
              <a:t>35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xsede-ppt-tit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3"/>
          <p:cNvSpPr txBox="1">
            <a:spLocks/>
          </p:cNvSpPr>
          <p:nvPr userDrawn="1"/>
        </p:nvSpPr>
        <p:spPr>
          <a:xfrm>
            <a:off x="6705600" y="350838"/>
            <a:ext cx="2133600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500" dirty="0" smtClean="0">
                <a:solidFill>
                  <a:schemeClr val="bg1"/>
                </a:solidFill>
                <a:latin typeface="Verdana" charset="0"/>
                <a:cs typeface="Verdana" charset="0"/>
              </a:rPr>
              <a:t>July 18, 2012</a:t>
            </a:r>
          </a:p>
        </p:txBody>
      </p:sp>
      <p:pic>
        <p:nvPicPr>
          <p:cNvPr id="6" name="Picture 8" descr="nsf-white-576x576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5029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663380"/>
            <a:ext cx="8153400" cy="918020"/>
          </a:xfrm>
        </p:spPr>
        <p:txBody>
          <a:bodyPr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657600"/>
            <a:ext cx="8153400" cy="505586"/>
          </a:xfrm>
        </p:spPr>
        <p:txBody>
          <a:bodyPr>
            <a:noAutofit/>
          </a:bodyPr>
          <a:lstStyle>
            <a:lvl1pPr marL="0" indent="0" algn="l">
              <a:buNone/>
              <a:defRPr sz="2700" b="1" i="0">
                <a:solidFill>
                  <a:schemeClr val="accent1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002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2489A8-1512-0643-9844-D9206BC16C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21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20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17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56017E-1030-094A-87DD-B48B462791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1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20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32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43A9CE-38DF-FF49-AC88-C510DEF3B34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21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20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26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25EDCE-8BEA-BA4F-ABDB-1DFFAF2E04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Rectangle 21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20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9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987DF7-78BE-3740-B7B3-408BC382B34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Rectangle 21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20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20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6DC5F3-29E7-C84F-AF70-3EBC02084C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1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20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86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00715-24E8-D34D-94AD-3AF11F52DE3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1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20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71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33E714-34AE-7F4F-B7D1-12B67CBA943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21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20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90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94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94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BAAB3B-437F-E148-9C68-9408A8CF9D3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21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20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215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3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33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9A3D7E-86F4-EC4C-8C55-9BEA579FD80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1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20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87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sf-white-576x57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6248400"/>
            <a:ext cx="5715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219200" y="6351588"/>
            <a:ext cx="12192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0F5F72-1ED2-2744-A412-7FA1710B2F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40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39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2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4180F3-D0DB-DC46-98F2-5A310B977B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21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20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5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3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0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3350"/>
            <a:ext cx="4038600" cy="2190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A909D1-30CA-6342-AAEA-BF3F943D5F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21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20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23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0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0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43350"/>
            <a:ext cx="4038600" cy="2190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43350"/>
            <a:ext cx="4038600" cy="2190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370A7D-C5E7-7743-99A5-90E1CE42F9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21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20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7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nsf-white-576x57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6248400"/>
            <a:ext cx="5715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219200" y="6351588"/>
            <a:ext cx="12192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E57A933-3E22-D541-AA2B-0477B93D6B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87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sf-white-576x57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6248400"/>
            <a:ext cx="5715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219200" y="6351588"/>
            <a:ext cx="12192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BF4BE4C-9716-5942-AB9D-135B1C2D8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505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nsf-white-576x57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6248400"/>
            <a:ext cx="5715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219200" y="6351588"/>
            <a:ext cx="12192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F75411B-A2F0-E04F-ACD4-707C171443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48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nsf-white-576x57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6248400"/>
            <a:ext cx="5715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219200" y="6351588"/>
            <a:ext cx="12192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65B6EFA-5B06-2C4A-B1CB-3D66A6168A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5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nsf-white-576x57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6248400"/>
            <a:ext cx="5715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219200" y="6351588"/>
            <a:ext cx="12192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AC459D4-FF32-9A41-AB1F-3A966C9CC3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56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shade val="48627"/>
                <a:invGamma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498475" y="1311275"/>
            <a:ext cx="10429875" cy="5908675"/>
            <a:chOff x="-313" y="824"/>
            <a:chExt cx="6570" cy="3722"/>
          </a:xfrm>
        </p:grpSpPr>
        <p:sp>
          <p:nvSpPr>
            <p:cNvPr id="5" name="Rectangle 3"/>
            <p:cNvSpPr>
              <a:spLocks noChangeArrowheads="1"/>
            </p:cNvSpPr>
            <p:nvPr userDrawn="1"/>
          </p:nvSpPr>
          <p:spPr bwMode="hidden">
            <a:xfrm rot="20798144" flipV="1">
              <a:off x="-14" y="1033"/>
              <a:ext cx="1744" cy="6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098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 userDrawn="1"/>
          </p:nvSpPr>
          <p:spPr bwMode="hidden">
            <a:xfrm rot="20774366" flipV="1">
              <a:off x="-24" y="1127"/>
              <a:ext cx="2033" cy="6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098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 userDrawn="1"/>
          </p:nvSpPr>
          <p:spPr bwMode="hidden">
            <a:xfrm rot="20757421" flipV="1">
              <a:off x="-27" y="1198"/>
              <a:ext cx="2246" cy="6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098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 userDrawn="1"/>
          </p:nvSpPr>
          <p:spPr bwMode="hidden">
            <a:xfrm rot="20684206" flipV="1">
              <a:off x="-43" y="1283"/>
              <a:ext cx="2476" cy="6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098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 userDrawn="1"/>
          </p:nvSpPr>
          <p:spPr bwMode="hidden">
            <a:xfrm rot="20631226" flipV="1">
              <a:off x="-51" y="1397"/>
              <a:ext cx="2770" cy="6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098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 userDrawn="1"/>
          </p:nvSpPr>
          <p:spPr bwMode="hidden">
            <a:xfrm rot="20554235" flipV="1">
              <a:off x="-65" y="1523"/>
              <a:ext cx="3058" cy="6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098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 userDrawn="1"/>
          </p:nvSpPr>
          <p:spPr bwMode="hidden">
            <a:xfrm rot="20466593" flipV="1">
              <a:off x="-93" y="1694"/>
              <a:ext cx="3403" cy="6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098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 userDrawn="1"/>
          </p:nvSpPr>
          <p:spPr bwMode="hidden">
            <a:xfrm rot="20343219" flipV="1">
              <a:off x="-99" y="1863"/>
              <a:ext cx="3749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 userDrawn="1"/>
          </p:nvSpPr>
          <p:spPr bwMode="hidden">
            <a:xfrm rot="20211065" flipV="1">
              <a:off x="-165" y="2053"/>
              <a:ext cx="4209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4" name="Rectangle 12"/>
            <p:cNvSpPr>
              <a:spLocks noChangeArrowheads="1"/>
            </p:cNvSpPr>
            <p:nvPr userDrawn="1"/>
          </p:nvSpPr>
          <p:spPr bwMode="hidden">
            <a:xfrm rot="20102912" flipV="1">
              <a:off x="-214" y="2289"/>
              <a:ext cx="4612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hidden">
            <a:xfrm rot="19923405" flipV="1">
              <a:off x="-313" y="2617"/>
              <a:ext cx="5200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hidden">
            <a:xfrm rot="19686284" flipV="1">
              <a:off x="9" y="2881"/>
              <a:ext cx="5401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hidden">
            <a:xfrm rot="19383534" flipV="1">
              <a:off x="1319" y="2928"/>
              <a:ext cx="4612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30196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hidden">
            <a:xfrm rot="18994182" flipV="1">
              <a:off x="2681" y="3071"/>
              <a:ext cx="3576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3137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hidden">
            <a:xfrm rot="18603245" flipV="1">
              <a:off x="4054" y="3503"/>
              <a:ext cx="2079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0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 vert="eaVert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hidden">
            <a:xfrm rot="39991575" flipH="1" flipV="1">
              <a:off x="5393" y="4167"/>
              <a:ext cx="501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0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 vert="eaVert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hidden">
            <a:xfrm rot="-20541361">
              <a:off x="-146" y="2360"/>
              <a:ext cx="6046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hidden">
            <a:xfrm rot="-20036206">
              <a:off x="-198" y="3396"/>
              <a:ext cx="4142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3529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hidden">
            <a:xfrm rot="1732981">
              <a:off x="-165" y="3624"/>
              <a:ext cx="2804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3529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hidden">
            <a:xfrm rot="1969083">
              <a:off x="-110" y="3922"/>
              <a:ext cx="1400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hidden">
            <a:xfrm rot="-20213826">
              <a:off x="-216" y="3221"/>
              <a:ext cx="5477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48627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hidden">
            <a:xfrm rot="22583969">
              <a:off x="-115" y="2129"/>
              <a:ext cx="6016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57647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hidden">
            <a:xfrm rot="930109" flipV="1">
              <a:off x="80" y="1946"/>
              <a:ext cx="5756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hidden">
            <a:xfrm rot="-20731987">
              <a:off x="374" y="1802"/>
              <a:ext cx="5475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hidden">
            <a:xfrm rot="-64024402">
              <a:off x="848" y="1582"/>
              <a:ext cx="4976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hidden">
            <a:xfrm rot="-42464612">
              <a:off x="1053" y="1476"/>
              <a:ext cx="4759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hidden">
            <a:xfrm rot="-20907336">
              <a:off x="1244" y="1377"/>
              <a:ext cx="4557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hidden">
            <a:xfrm rot="655690" flipV="1">
              <a:off x="1487" y="1305"/>
              <a:ext cx="4314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hidden">
            <a:xfrm rot="636921" flipV="1">
              <a:off x="1650" y="1218"/>
              <a:ext cx="4154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hidden">
            <a:xfrm rot="803987" flipV="1">
              <a:off x="611" y="1684"/>
              <a:ext cx="5204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hidden">
            <a:xfrm rot="1273217" flipV="1">
              <a:off x="-204" y="2976"/>
              <a:ext cx="6150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hidden">
            <a:xfrm rot="1169729" flipV="1">
              <a:off x="-174" y="2663"/>
              <a:ext cx="6104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51373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37" name="Oval 35"/>
            <p:cNvSpPr>
              <a:spLocks noChangeArrowheads="1"/>
            </p:cNvSpPr>
            <p:nvPr/>
          </p:nvSpPr>
          <p:spPr bwMode="hidden">
            <a:xfrm>
              <a:off x="740" y="3359"/>
              <a:ext cx="168" cy="96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hidden">
            <a:xfrm>
              <a:off x="236" y="3074"/>
              <a:ext cx="168" cy="9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39" name="Oval 37"/>
            <p:cNvSpPr>
              <a:spLocks noChangeArrowheads="1"/>
            </p:cNvSpPr>
            <p:nvPr/>
          </p:nvSpPr>
          <p:spPr bwMode="hidden">
            <a:xfrm>
              <a:off x="159" y="3652"/>
              <a:ext cx="196" cy="106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40" name="Oval 38"/>
            <p:cNvSpPr>
              <a:spLocks noChangeArrowheads="1"/>
            </p:cNvSpPr>
            <p:nvPr/>
          </p:nvSpPr>
          <p:spPr bwMode="hidden">
            <a:xfrm>
              <a:off x="2077" y="2661"/>
              <a:ext cx="156" cy="8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41" name="Oval 39"/>
            <p:cNvSpPr>
              <a:spLocks noChangeArrowheads="1"/>
            </p:cNvSpPr>
            <p:nvPr/>
          </p:nvSpPr>
          <p:spPr bwMode="hidden">
            <a:xfrm>
              <a:off x="1223" y="3076"/>
              <a:ext cx="168" cy="9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42" name="Oval 40"/>
            <p:cNvSpPr>
              <a:spLocks noChangeArrowheads="1"/>
            </p:cNvSpPr>
            <p:nvPr/>
          </p:nvSpPr>
          <p:spPr bwMode="hidden">
            <a:xfrm>
              <a:off x="1686" y="2857"/>
              <a:ext cx="156" cy="9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43" name="Oval 41"/>
            <p:cNvSpPr>
              <a:spLocks noChangeArrowheads="1"/>
            </p:cNvSpPr>
            <p:nvPr/>
          </p:nvSpPr>
          <p:spPr bwMode="hidden">
            <a:xfrm>
              <a:off x="750" y="2839"/>
              <a:ext cx="151" cy="8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44" name="Oval 42"/>
            <p:cNvSpPr>
              <a:spLocks noChangeArrowheads="1"/>
            </p:cNvSpPr>
            <p:nvPr/>
          </p:nvSpPr>
          <p:spPr bwMode="hidden">
            <a:xfrm>
              <a:off x="367" y="2656"/>
              <a:ext cx="150" cy="8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45" name="Oval 43"/>
            <p:cNvSpPr>
              <a:spLocks noChangeArrowheads="1"/>
            </p:cNvSpPr>
            <p:nvPr/>
          </p:nvSpPr>
          <p:spPr bwMode="hidden">
            <a:xfrm>
              <a:off x="1172" y="2642"/>
              <a:ext cx="156" cy="83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46" name="Oval 44"/>
            <p:cNvSpPr>
              <a:spLocks noChangeArrowheads="1"/>
            </p:cNvSpPr>
            <p:nvPr/>
          </p:nvSpPr>
          <p:spPr bwMode="hidden">
            <a:xfrm>
              <a:off x="2401" y="2485"/>
              <a:ext cx="156" cy="83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47" name="Oval 45"/>
            <p:cNvSpPr>
              <a:spLocks noChangeArrowheads="1"/>
            </p:cNvSpPr>
            <p:nvPr/>
          </p:nvSpPr>
          <p:spPr bwMode="hidden">
            <a:xfrm>
              <a:off x="1910" y="2314"/>
              <a:ext cx="134" cy="73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48" name="Oval 46"/>
            <p:cNvSpPr>
              <a:spLocks noChangeArrowheads="1"/>
            </p:cNvSpPr>
            <p:nvPr/>
          </p:nvSpPr>
          <p:spPr bwMode="hidden">
            <a:xfrm>
              <a:off x="2254" y="2154"/>
              <a:ext cx="134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49" name="Oval 47"/>
            <p:cNvSpPr>
              <a:spLocks noChangeArrowheads="1"/>
            </p:cNvSpPr>
            <p:nvPr/>
          </p:nvSpPr>
          <p:spPr bwMode="hidden">
            <a:xfrm>
              <a:off x="2742" y="2305"/>
              <a:ext cx="140" cy="72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50" name="Oval 48"/>
            <p:cNvSpPr>
              <a:spLocks noChangeArrowheads="1"/>
            </p:cNvSpPr>
            <p:nvPr/>
          </p:nvSpPr>
          <p:spPr bwMode="hidden">
            <a:xfrm>
              <a:off x="2812" y="1898"/>
              <a:ext cx="129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51" name="Oval 49"/>
            <p:cNvSpPr>
              <a:spLocks noChangeArrowheads="1"/>
            </p:cNvSpPr>
            <p:nvPr/>
          </p:nvSpPr>
          <p:spPr bwMode="hidden">
            <a:xfrm>
              <a:off x="3721" y="1792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52" name="Oval 50"/>
            <p:cNvSpPr>
              <a:spLocks noChangeArrowheads="1"/>
            </p:cNvSpPr>
            <p:nvPr/>
          </p:nvSpPr>
          <p:spPr bwMode="hidden">
            <a:xfrm>
              <a:off x="3528" y="1896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53" name="Oval 51"/>
            <p:cNvSpPr>
              <a:spLocks noChangeArrowheads="1"/>
            </p:cNvSpPr>
            <p:nvPr/>
          </p:nvSpPr>
          <p:spPr bwMode="hidden">
            <a:xfrm>
              <a:off x="3064" y="1778"/>
              <a:ext cx="128" cy="62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54" name="Oval 52"/>
            <p:cNvSpPr>
              <a:spLocks noChangeArrowheads="1"/>
            </p:cNvSpPr>
            <p:nvPr/>
          </p:nvSpPr>
          <p:spPr bwMode="hidden">
            <a:xfrm>
              <a:off x="3277" y="2024"/>
              <a:ext cx="134" cy="73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55" name="Oval 53"/>
            <p:cNvSpPr>
              <a:spLocks noChangeArrowheads="1"/>
            </p:cNvSpPr>
            <p:nvPr/>
          </p:nvSpPr>
          <p:spPr bwMode="hidden">
            <a:xfrm>
              <a:off x="3027" y="2160"/>
              <a:ext cx="133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56" name="Oval 54"/>
            <p:cNvSpPr>
              <a:spLocks noChangeArrowheads="1"/>
            </p:cNvSpPr>
            <p:nvPr/>
          </p:nvSpPr>
          <p:spPr bwMode="hidden">
            <a:xfrm>
              <a:off x="1569" y="2453"/>
              <a:ext cx="150" cy="9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57" name="Oval 55"/>
            <p:cNvSpPr>
              <a:spLocks noChangeArrowheads="1"/>
            </p:cNvSpPr>
            <p:nvPr/>
          </p:nvSpPr>
          <p:spPr bwMode="hidden">
            <a:xfrm>
              <a:off x="1863" y="2028"/>
              <a:ext cx="139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58" name="Oval 56"/>
            <p:cNvSpPr>
              <a:spLocks noChangeArrowheads="1"/>
            </p:cNvSpPr>
            <p:nvPr/>
          </p:nvSpPr>
          <p:spPr bwMode="hidden">
            <a:xfrm>
              <a:off x="1513" y="2175"/>
              <a:ext cx="139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59" name="Oval 57"/>
            <p:cNvSpPr>
              <a:spLocks noChangeArrowheads="1"/>
            </p:cNvSpPr>
            <p:nvPr/>
          </p:nvSpPr>
          <p:spPr bwMode="hidden">
            <a:xfrm>
              <a:off x="1191" y="2311"/>
              <a:ext cx="134" cy="72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60" name="Oval 58"/>
            <p:cNvSpPr>
              <a:spLocks noChangeArrowheads="1"/>
            </p:cNvSpPr>
            <p:nvPr/>
          </p:nvSpPr>
          <p:spPr bwMode="hidden">
            <a:xfrm>
              <a:off x="1154" y="2047"/>
              <a:ext cx="134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61" name="Oval 59"/>
            <p:cNvSpPr>
              <a:spLocks noChangeArrowheads="1"/>
            </p:cNvSpPr>
            <p:nvPr/>
          </p:nvSpPr>
          <p:spPr bwMode="hidden">
            <a:xfrm>
              <a:off x="1142" y="1803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62" name="Oval 60"/>
            <p:cNvSpPr>
              <a:spLocks noChangeArrowheads="1"/>
            </p:cNvSpPr>
            <p:nvPr/>
          </p:nvSpPr>
          <p:spPr bwMode="hidden">
            <a:xfrm>
              <a:off x="1500" y="1912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63" name="Oval 61"/>
            <p:cNvSpPr>
              <a:spLocks noChangeArrowheads="1"/>
            </p:cNvSpPr>
            <p:nvPr/>
          </p:nvSpPr>
          <p:spPr bwMode="hidden">
            <a:xfrm>
              <a:off x="1804" y="1801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64" name="Oval 62"/>
            <p:cNvSpPr>
              <a:spLocks noChangeArrowheads="1"/>
            </p:cNvSpPr>
            <p:nvPr/>
          </p:nvSpPr>
          <p:spPr bwMode="hidden">
            <a:xfrm>
              <a:off x="2159" y="1905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65" name="Oval 63"/>
            <p:cNvSpPr>
              <a:spLocks noChangeArrowheads="1"/>
            </p:cNvSpPr>
            <p:nvPr/>
          </p:nvSpPr>
          <p:spPr bwMode="hidden">
            <a:xfrm>
              <a:off x="2432" y="1787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66" name="Oval 64"/>
            <p:cNvSpPr>
              <a:spLocks noChangeArrowheads="1"/>
            </p:cNvSpPr>
            <p:nvPr/>
          </p:nvSpPr>
          <p:spPr bwMode="hidden">
            <a:xfrm>
              <a:off x="470" y="2032"/>
              <a:ext cx="134" cy="73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67" name="Oval 65"/>
            <p:cNvSpPr>
              <a:spLocks noChangeArrowheads="1"/>
            </p:cNvSpPr>
            <p:nvPr/>
          </p:nvSpPr>
          <p:spPr bwMode="hidden">
            <a:xfrm>
              <a:off x="68" y="2166"/>
              <a:ext cx="134" cy="73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68" name="Oval 66"/>
            <p:cNvSpPr>
              <a:spLocks noChangeArrowheads="1"/>
            </p:cNvSpPr>
            <p:nvPr/>
          </p:nvSpPr>
          <p:spPr bwMode="hidden">
            <a:xfrm>
              <a:off x="798" y="1916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69" name="Oval 67"/>
            <p:cNvSpPr>
              <a:spLocks noChangeArrowheads="1"/>
            </p:cNvSpPr>
            <p:nvPr/>
          </p:nvSpPr>
          <p:spPr bwMode="hidden">
            <a:xfrm>
              <a:off x="455" y="1797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0" name="Oval 68"/>
            <p:cNvSpPr>
              <a:spLocks noChangeArrowheads="1"/>
            </p:cNvSpPr>
            <p:nvPr/>
          </p:nvSpPr>
          <p:spPr bwMode="hidden">
            <a:xfrm>
              <a:off x="113" y="1901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1" name="Oval 69"/>
            <p:cNvSpPr>
              <a:spLocks noChangeArrowheads="1"/>
            </p:cNvSpPr>
            <p:nvPr/>
          </p:nvSpPr>
          <p:spPr bwMode="hidden">
            <a:xfrm>
              <a:off x="432" y="2323"/>
              <a:ext cx="139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2" name="Oval 70"/>
            <p:cNvSpPr>
              <a:spLocks noChangeArrowheads="1"/>
            </p:cNvSpPr>
            <p:nvPr/>
          </p:nvSpPr>
          <p:spPr bwMode="hidden">
            <a:xfrm>
              <a:off x="814" y="2178"/>
              <a:ext cx="134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3" name="Oval 71"/>
            <p:cNvSpPr>
              <a:spLocks noChangeArrowheads="1"/>
            </p:cNvSpPr>
            <p:nvPr/>
          </p:nvSpPr>
          <p:spPr bwMode="hidden">
            <a:xfrm>
              <a:off x="789" y="2472"/>
              <a:ext cx="156" cy="8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4" name="Oval 72"/>
            <p:cNvSpPr>
              <a:spLocks noChangeArrowheads="1"/>
            </p:cNvSpPr>
            <p:nvPr/>
          </p:nvSpPr>
          <p:spPr bwMode="hidden">
            <a:xfrm>
              <a:off x="2544" y="2015"/>
              <a:ext cx="140" cy="72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5" name="Oval 73"/>
            <p:cNvSpPr>
              <a:spLocks noChangeArrowheads="1"/>
            </p:cNvSpPr>
            <p:nvPr/>
          </p:nvSpPr>
          <p:spPr bwMode="hidden">
            <a:xfrm>
              <a:off x="1457" y="1700"/>
              <a:ext cx="123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6" name="Oval 74"/>
            <p:cNvSpPr>
              <a:spLocks noChangeArrowheads="1"/>
            </p:cNvSpPr>
            <p:nvPr/>
          </p:nvSpPr>
          <p:spPr bwMode="hidden">
            <a:xfrm>
              <a:off x="1747" y="1599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" name="Oval 75"/>
            <p:cNvSpPr>
              <a:spLocks noChangeArrowheads="1"/>
            </p:cNvSpPr>
            <p:nvPr/>
          </p:nvSpPr>
          <p:spPr bwMode="hidden">
            <a:xfrm>
              <a:off x="1385" y="1506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" name="Oval 76"/>
            <p:cNvSpPr>
              <a:spLocks noChangeArrowheads="1"/>
            </p:cNvSpPr>
            <p:nvPr/>
          </p:nvSpPr>
          <p:spPr bwMode="hidden">
            <a:xfrm>
              <a:off x="1093" y="1595"/>
              <a:ext cx="123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9" name="Oval 77"/>
            <p:cNvSpPr>
              <a:spLocks noChangeArrowheads="1"/>
            </p:cNvSpPr>
            <p:nvPr/>
          </p:nvSpPr>
          <p:spPr bwMode="hidden">
            <a:xfrm>
              <a:off x="792" y="1690"/>
              <a:ext cx="124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80" name="Oval 78"/>
            <p:cNvSpPr>
              <a:spLocks noChangeArrowheads="1"/>
            </p:cNvSpPr>
            <p:nvPr/>
          </p:nvSpPr>
          <p:spPr bwMode="hidden">
            <a:xfrm>
              <a:off x="2011" y="1512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81" name="Oval 79"/>
            <p:cNvSpPr>
              <a:spLocks noChangeArrowheads="1"/>
            </p:cNvSpPr>
            <p:nvPr/>
          </p:nvSpPr>
          <p:spPr bwMode="hidden">
            <a:xfrm>
              <a:off x="2087" y="1696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82" name="Oval 80"/>
            <p:cNvSpPr>
              <a:spLocks noChangeArrowheads="1"/>
            </p:cNvSpPr>
            <p:nvPr/>
          </p:nvSpPr>
          <p:spPr bwMode="hidden">
            <a:xfrm>
              <a:off x="2345" y="1601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83" name="Oval 81"/>
            <p:cNvSpPr>
              <a:spLocks noChangeArrowheads="1"/>
            </p:cNvSpPr>
            <p:nvPr/>
          </p:nvSpPr>
          <p:spPr bwMode="hidden">
            <a:xfrm>
              <a:off x="2684" y="1686"/>
              <a:ext cx="123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84" name="Oval 82"/>
            <p:cNvSpPr>
              <a:spLocks noChangeArrowheads="1"/>
            </p:cNvSpPr>
            <p:nvPr/>
          </p:nvSpPr>
          <p:spPr bwMode="hidden">
            <a:xfrm>
              <a:off x="806" y="1512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85" name="Oval 83"/>
            <p:cNvSpPr>
              <a:spLocks noChangeArrowheads="1"/>
            </p:cNvSpPr>
            <p:nvPr/>
          </p:nvSpPr>
          <p:spPr bwMode="hidden">
            <a:xfrm>
              <a:off x="495" y="1597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86" name="Oval 84"/>
            <p:cNvSpPr>
              <a:spLocks noChangeArrowheads="1"/>
            </p:cNvSpPr>
            <p:nvPr/>
          </p:nvSpPr>
          <p:spPr bwMode="hidden">
            <a:xfrm>
              <a:off x="228" y="1508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87" name="Oval 85"/>
            <p:cNvSpPr>
              <a:spLocks noChangeArrowheads="1"/>
            </p:cNvSpPr>
            <p:nvPr/>
          </p:nvSpPr>
          <p:spPr bwMode="hidden">
            <a:xfrm>
              <a:off x="157" y="1698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88" name="Oval 86"/>
            <p:cNvSpPr>
              <a:spLocks noChangeArrowheads="1"/>
            </p:cNvSpPr>
            <p:nvPr/>
          </p:nvSpPr>
          <p:spPr bwMode="hidden">
            <a:xfrm>
              <a:off x="2887" y="1595"/>
              <a:ext cx="124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89" name="Oval 87"/>
            <p:cNvSpPr>
              <a:spLocks noChangeArrowheads="1"/>
            </p:cNvSpPr>
            <p:nvPr/>
          </p:nvSpPr>
          <p:spPr bwMode="hidden">
            <a:xfrm>
              <a:off x="3079" y="1511"/>
              <a:ext cx="124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90" name="Oval 88"/>
            <p:cNvSpPr>
              <a:spLocks noChangeArrowheads="1"/>
            </p:cNvSpPr>
            <p:nvPr/>
          </p:nvSpPr>
          <p:spPr bwMode="hidden">
            <a:xfrm>
              <a:off x="3270" y="1688"/>
              <a:ext cx="124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91" name="Oval 89"/>
            <p:cNvSpPr>
              <a:spLocks noChangeArrowheads="1"/>
            </p:cNvSpPr>
            <p:nvPr/>
          </p:nvSpPr>
          <p:spPr bwMode="hidden">
            <a:xfrm>
              <a:off x="3453" y="1599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92" name="Oval 90"/>
            <p:cNvSpPr>
              <a:spLocks noChangeArrowheads="1"/>
            </p:cNvSpPr>
            <p:nvPr/>
          </p:nvSpPr>
          <p:spPr bwMode="hidden">
            <a:xfrm>
              <a:off x="3651" y="1506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93" name="Oval 91"/>
            <p:cNvSpPr>
              <a:spLocks noChangeArrowheads="1"/>
            </p:cNvSpPr>
            <p:nvPr/>
          </p:nvSpPr>
          <p:spPr bwMode="hidden">
            <a:xfrm>
              <a:off x="4251" y="1513"/>
              <a:ext cx="124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94" name="Oval 92"/>
            <p:cNvSpPr>
              <a:spLocks noChangeArrowheads="1"/>
            </p:cNvSpPr>
            <p:nvPr/>
          </p:nvSpPr>
          <p:spPr bwMode="hidden">
            <a:xfrm>
              <a:off x="3901" y="1701"/>
              <a:ext cx="128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95" name="Oval 93"/>
            <p:cNvSpPr>
              <a:spLocks noChangeArrowheads="1"/>
            </p:cNvSpPr>
            <p:nvPr/>
          </p:nvSpPr>
          <p:spPr bwMode="hidden">
            <a:xfrm>
              <a:off x="4086" y="1608"/>
              <a:ext cx="128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96" name="Oval 94"/>
            <p:cNvSpPr>
              <a:spLocks noChangeArrowheads="1"/>
            </p:cNvSpPr>
            <p:nvPr/>
          </p:nvSpPr>
          <p:spPr bwMode="hidden">
            <a:xfrm>
              <a:off x="1282" y="3653"/>
              <a:ext cx="196" cy="11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97" name="Oval 95"/>
            <p:cNvSpPr>
              <a:spLocks noChangeArrowheads="1"/>
            </p:cNvSpPr>
            <p:nvPr/>
          </p:nvSpPr>
          <p:spPr bwMode="hidden">
            <a:xfrm>
              <a:off x="707" y="4014"/>
              <a:ext cx="191" cy="11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98" name="Oval 96"/>
            <p:cNvSpPr>
              <a:spLocks noChangeArrowheads="1"/>
            </p:cNvSpPr>
            <p:nvPr/>
          </p:nvSpPr>
          <p:spPr bwMode="hidden">
            <a:xfrm>
              <a:off x="2229" y="3090"/>
              <a:ext cx="168" cy="95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99" name="Oval 97"/>
            <p:cNvSpPr>
              <a:spLocks noChangeArrowheads="1"/>
            </p:cNvSpPr>
            <p:nvPr/>
          </p:nvSpPr>
          <p:spPr bwMode="hidden">
            <a:xfrm>
              <a:off x="2604" y="2867"/>
              <a:ext cx="156" cy="89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00" name="Oval 98"/>
            <p:cNvSpPr>
              <a:spLocks noChangeArrowheads="1"/>
            </p:cNvSpPr>
            <p:nvPr/>
          </p:nvSpPr>
          <p:spPr bwMode="hidden">
            <a:xfrm>
              <a:off x="2907" y="2668"/>
              <a:ext cx="156" cy="84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01" name="Oval 99"/>
            <p:cNvSpPr>
              <a:spLocks noChangeArrowheads="1"/>
            </p:cNvSpPr>
            <p:nvPr/>
          </p:nvSpPr>
          <p:spPr bwMode="hidden">
            <a:xfrm>
              <a:off x="3248" y="2454"/>
              <a:ext cx="150" cy="9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02" name="Oval 100"/>
            <p:cNvSpPr>
              <a:spLocks noChangeArrowheads="1"/>
            </p:cNvSpPr>
            <p:nvPr/>
          </p:nvSpPr>
          <p:spPr bwMode="hidden">
            <a:xfrm>
              <a:off x="1801" y="3360"/>
              <a:ext cx="168" cy="95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03" name="Oval 101"/>
            <p:cNvSpPr>
              <a:spLocks noChangeArrowheads="1"/>
            </p:cNvSpPr>
            <p:nvPr/>
          </p:nvSpPr>
          <p:spPr bwMode="hidden">
            <a:xfrm>
              <a:off x="3512" y="2302"/>
              <a:ext cx="134" cy="73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04" name="Oval 102"/>
            <p:cNvSpPr>
              <a:spLocks noChangeArrowheads="1"/>
            </p:cNvSpPr>
            <p:nvPr/>
          </p:nvSpPr>
          <p:spPr bwMode="hidden">
            <a:xfrm>
              <a:off x="3980" y="2014"/>
              <a:ext cx="134" cy="7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05" name="Oval 103"/>
            <p:cNvSpPr>
              <a:spLocks noChangeArrowheads="1"/>
            </p:cNvSpPr>
            <p:nvPr/>
          </p:nvSpPr>
          <p:spPr bwMode="hidden">
            <a:xfrm>
              <a:off x="3753" y="2158"/>
              <a:ext cx="134" cy="6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06" name="Oval 104"/>
            <p:cNvSpPr>
              <a:spLocks noChangeArrowheads="1"/>
            </p:cNvSpPr>
            <p:nvPr/>
          </p:nvSpPr>
          <p:spPr bwMode="hidden">
            <a:xfrm>
              <a:off x="4176" y="1898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07" name="Oval 105"/>
            <p:cNvSpPr>
              <a:spLocks noChangeArrowheads="1"/>
            </p:cNvSpPr>
            <p:nvPr/>
          </p:nvSpPr>
          <p:spPr bwMode="hidden">
            <a:xfrm>
              <a:off x="4338" y="1797"/>
              <a:ext cx="129" cy="6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08" name="Oval 106"/>
            <p:cNvSpPr>
              <a:spLocks noChangeArrowheads="1"/>
            </p:cNvSpPr>
            <p:nvPr/>
          </p:nvSpPr>
          <p:spPr bwMode="hidden">
            <a:xfrm>
              <a:off x="4505" y="1700"/>
              <a:ext cx="124" cy="5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09" name="Oval 107"/>
            <p:cNvSpPr>
              <a:spLocks noChangeArrowheads="1"/>
            </p:cNvSpPr>
            <p:nvPr/>
          </p:nvSpPr>
          <p:spPr bwMode="hidden">
            <a:xfrm>
              <a:off x="4661" y="1603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10" name="Oval 108"/>
            <p:cNvSpPr>
              <a:spLocks noChangeArrowheads="1"/>
            </p:cNvSpPr>
            <p:nvPr/>
          </p:nvSpPr>
          <p:spPr bwMode="hidden">
            <a:xfrm>
              <a:off x="4803" y="1512"/>
              <a:ext cx="128" cy="5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11" name="Oval 109"/>
            <p:cNvSpPr>
              <a:spLocks noChangeArrowheads="1"/>
            </p:cNvSpPr>
            <p:nvPr/>
          </p:nvSpPr>
          <p:spPr bwMode="hidden">
            <a:xfrm>
              <a:off x="4930" y="1431"/>
              <a:ext cx="111" cy="5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12" name="Oval 110"/>
            <p:cNvSpPr>
              <a:spLocks noChangeArrowheads="1"/>
            </p:cNvSpPr>
            <p:nvPr/>
          </p:nvSpPr>
          <p:spPr bwMode="hidden">
            <a:xfrm>
              <a:off x="3835" y="1430"/>
              <a:ext cx="112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13" name="Oval 111"/>
            <p:cNvSpPr>
              <a:spLocks noChangeArrowheads="1"/>
            </p:cNvSpPr>
            <p:nvPr/>
          </p:nvSpPr>
          <p:spPr bwMode="hidden">
            <a:xfrm>
              <a:off x="3286" y="1430"/>
              <a:ext cx="112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14" name="Oval 112"/>
            <p:cNvSpPr>
              <a:spLocks noChangeArrowheads="1"/>
            </p:cNvSpPr>
            <p:nvPr/>
          </p:nvSpPr>
          <p:spPr bwMode="hidden">
            <a:xfrm>
              <a:off x="2972" y="1366"/>
              <a:ext cx="111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15" name="Oval 113"/>
            <p:cNvSpPr>
              <a:spLocks noChangeArrowheads="1"/>
            </p:cNvSpPr>
            <p:nvPr/>
          </p:nvSpPr>
          <p:spPr bwMode="hidden">
            <a:xfrm>
              <a:off x="3152" y="1292"/>
              <a:ext cx="112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16" name="Oval 114"/>
            <p:cNvSpPr>
              <a:spLocks noChangeArrowheads="1"/>
            </p:cNvSpPr>
            <p:nvPr/>
          </p:nvSpPr>
          <p:spPr bwMode="hidden">
            <a:xfrm>
              <a:off x="3020" y="1170"/>
              <a:ext cx="112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17" name="Oval 115"/>
            <p:cNvSpPr>
              <a:spLocks noChangeArrowheads="1"/>
            </p:cNvSpPr>
            <p:nvPr/>
          </p:nvSpPr>
          <p:spPr bwMode="hidden">
            <a:xfrm>
              <a:off x="2443" y="1368"/>
              <a:ext cx="112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18" name="Oval 116"/>
            <p:cNvSpPr>
              <a:spLocks noChangeArrowheads="1"/>
            </p:cNvSpPr>
            <p:nvPr/>
          </p:nvSpPr>
          <p:spPr bwMode="hidden">
            <a:xfrm>
              <a:off x="2301" y="1220"/>
              <a:ext cx="112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19" name="Oval 117"/>
            <p:cNvSpPr>
              <a:spLocks noChangeArrowheads="1"/>
            </p:cNvSpPr>
            <p:nvPr/>
          </p:nvSpPr>
          <p:spPr bwMode="hidden">
            <a:xfrm>
              <a:off x="2095" y="1284"/>
              <a:ext cx="112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20" name="Oval 118"/>
            <p:cNvSpPr>
              <a:spLocks noChangeArrowheads="1"/>
            </p:cNvSpPr>
            <p:nvPr/>
          </p:nvSpPr>
          <p:spPr bwMode="hidden">
            <a:xfrm>
              <a:off x="2228" y="1442"/>
              <a:ext cx="111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21" name="Oval 119"/>
            <p:cNvSpPr>
              <a:spLocks noChangeArrowheads="1"/>
            </p:cNvSpPr>
            <p:nvPr/>
          </p:nvSpPr>
          <p:spPr bwMode="hidden">
            <a:xfrm>
              <a:off x="1109" y="1424"/>
              <a:ext cx="112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22" name="Oval 120"/>
            <p:cNvSpPr>
              <a:spLocks noChangeArrowheads="1"/>
            </p:cNvSpPr>
            <p:nvPr/>
          </p:nvSpPr>
          <p:spPr bwMode="hidden">
            <a:xfrm>
              <a:off x="611" y="1284"/>
              <a:ext cx="111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23" name="Oval 121"/>
            <p:cNvSpPr>
              <a:spLocks noChangeArrowheads="1"/>
            </p:cNvSpPr>
            <p:nvPr/>
          </p:nvSpPr>
          <p:spPr bwMode="hidden">
            <a:xfrm>
              <a:off x="305" y="1358"/>
              <a:ext cx="111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24" name="Oval 122"/>
            <p:cNvSpPr>
              <a:spLocks noChangeArrowheads="1"/>
            </p:cNvSpPr>
            <p:nvPr/>
          </p:nvSpPr>
          <p:spPr bwMode="hidden">
            <a:xfrm>
              <a:off x="156" y="1154"/>
              <a:ext cx="112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25" name="Oval 123"/>
            <p:cNvSpPr>
              <a:spLocks noChangeArrowheads="1"/>
            </p:cNvSpPr>
            <p:nvPr/>
          </p:nvSpPr>
          <p:spPr bwMode="hidden">
            <a:xfrm>
              <a:off x="4538" y="1365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26" name="Oval 124"/>
            <p:cNvSpPr>
              <a:spLocks noChangeArrowheads="1"/>
            </p:cNvSpPr>
            <p:nvPr/>
          </p:nvSpPr>
          <p:spPr bwMode="hidden">
            <a:xfrm>
              <a:off x="4407" y="1440"/>
              <a:ext cx="105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27" name="Oval 125"/>
            <p:cNvSpPr>
              <a:spLocks noChangeArrowheads="1"/>
            </p:cNvSpPr>
            <p:nvPr/>
          </p:nvSpPr>
          <p:spPr bwMode="hidden">
            <a:xfrm>
              <a:off x="3992" y="1356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28" name="Oval 126"/>
            <p:cNvSpPr>
              <a:spLocks noChangeArrowheads="1"/>
            </p:cNvSpPr>
            <p:nvPr/>
          </p:nvSpPr>
          <p:spPr bwMode="hidden">
            <a:xfrm>
              <a:off x="3466" y="1356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29" name="Oval 127"/>
            <p:cNvSpPr>
              <a:spLocks noChangeArrowheads="1"/>
            </p:cNvSpPr>
            <p:nvPr/>
          </p:nvSpPr>
          <p:spPr bwMode="hidden">
            <a:xfrm>
              <a:off x="2852" y="1228"/>
              <a:ext cx="106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30" name="Oval 128"/>
            <p:cNvSpPr>
              <a:spLocks noChangeArrowheads="1"/>
            </p:cNvSpPr>
            <p:nvPr/>
          </p:nvSpPr>
          <p:spPr bwMode="hidden">
            <a:xfrm>
              <a:off x="2678" y="1109"/>
              <a:ext cx="106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31" name="Oval 129"/>
            <p:cNvSpPr>
              <a:spLocks noChangeArrowheads="1"/>
            </p:cNvSpPr>
            <p:nvPr/>
          </p:nvSpPr>
          <p:spPr bwMode="hidden">
            <a:xfrm>
              <a:off x="2859" y="1045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32" name="Oval 130"/>
            <p:cNvSpPr>
              <a:spLocks noChangeArrowheads="1"/>
            </p:cNvSpPr>
            <p:nvPr/>
          </p:nvSpPr>
          <p:spPr bwMode="hidden">
            <a:xfrm>
              <a:off x="1942" y="1040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33" name="Oval 131"/>
            <p:cNvSpPr>
              <a:spLocks noChangeArrowheads="1"/>
            </p:cNvSpPr>
            <p:nvPr/>
          </p:nvSpPr>
          <p:spPr bwMode="hidden">
            <a:xfrm>
              <a:off x="1088" y="1277"/>
              <a:ext cx="106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34" name="Oval 132"/>
            <p:cNvSpPr>
              <a:spLocks noChangeArrowheads="1"/>
            </p:cNvSpPr>
            <p:nvPr/>
          </p:nvSpPr>
          <p:spPr bwMode="hidden">
            <a:xfrm>
              <a:off x="827" y="1350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35" name="Oval 133"/>
            <p:cNvSpPr>
              <a:spLocks noChangeArrowheads="1"/>
            </p:cNvSpPr>
            <p:nvPr/>
          </p:nvSpPr>
          <p:spPr bwMode="hidden">
            <a:xfrm>
              <a:off x="537" y="1428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36" name="Oval 134"/>
            <p:cNvSpPr>
              <a:spLocks noChangeArrowheads="1"/>
            </p:cNvSpPr>
            <p:nvPr/>
          </p:nvSpPr>
          <p:spPr bwMode="hidden">
            <a:xfrm>
              <a:off x="635" y="1060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37" name="Oval 135"/>
            <p:cNvSpPr>
              <a:spLocks noChangeArrowheads="1"/>
            </p:cNvSpPr>
            <p:nvPr/>
          </p:nvSpPr>
          <p:spPr bwMode="hidden">
            <a:xfrm>
              <a:off x="1540" y="1050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38" name="Oval 136"/>
            <p:cNvSpPr>
              <a:spLocks noChangeArrowheads="1"/>
            </p:cNvSpPr>
            <p:nvPr/>
          </p:nvSpPr>
          <p:spPr bwMode="hidden">
            <a:xfrm>
              <a:off x="1120" y="1063"/>
              <a:ext cx="105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39" name="Oval 137"/>
            <p:cNvSpPr>
              <a:spLocks noChangeArrowheads="1"/>
            </p:cNvSpPr>
            <p:nvPr/>
          </p:nvSpPr>
          <p:spPr bwMode="hidden">
            <a:xfrm>
              <a:off x="4131" y="1284"/>
              <a:ext cx="111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40" name="Oval 138"/>
            <p:cNvSpPr>
              <a:spLocks noChangeArrowheads="1"/>
            </p:cNvSpPr>
            <p:nvPr/>
          </p:nvSpPr>
          <p:spPr bwMode="hidden">
            <a:xfrm>
              <a:off x="3477" y="1163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41" name="Oval 139"/>
            <p:cNvSpPr>
              <a:spLocks noChangeArrowheads="1"/>
            </p:cNvSpPr>
            <p:nvPr/>
          </p:nvSpPr>
          <p:spPr bwMode="hidden">
            <a:xfrm>
              <a:off x="3315" y="1229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42" name="Oval 140"/>
            <p:cNvSpPr>
              <a:spLocks noChangeArrowheads="1"/>
            </p:cNvSpPr>
            <p:nvPr/>
          </p:nvSpPr>
          <p:spPr bwMode="hidden">
            <a:xfrm>
              <a:off x="3174" y="1112"/>
              <a:ext cx="112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43" name="Oval 141"/>
            <p:cNvSpPr>
              <a:spLocks noChangeArrowheads="1"/>
            </p:cNvSpPr>
            <p:nvPr/>
          </p:nvSpPr>
          <p:spPr bwMode="hidden">
            <a:xfrm>
              <a:off x="2396" y="1051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44" name="Oval 142"/>
            <p:cNvSpPr>
              <a:spLocks noChangeArrowheads="1"/>
            </p:cNvSpPr>
            <p:nvPr/>
          </p:nvSpPr>
          <p:spPr bwMode="hidden">
            <a:xfrm>
              <a:off x="2769" y="1446"/>
              <a:ext cx="111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45" name="Oval 143"/>
            <p:cNvSpPr>
              <a:spLocks noChangeArrowheads="1"/>
            </p:cNvSpPr>
            <p:nvPr/>
          </p:nvSpPr>
          <p:spPr bwMode="hidden">
            <a:xfrm>
              <a:off x="2656" y="1294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46" name="Oval 144"/>
            <p:cNvSpPr>
              <a:spLocks noChangeArrowheads="1"/>
            </p:cNvSpPr>
            <p:nvPr/>
          </p:nvSpPr>
          <p:spPr bwMode="hidden">
            <a:xfrm>
              <a:off x="2501" y="1159"/>
              <a:ext cx="111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47" name="Oval 145"/>
            <p:cNvSpPr>
              <a:spLocks noChangeArrowheads="1"/>
            </p:cNvSpPr>
            <p:nvPr/>
          </p:nvSpPr>
          <p:spPr bwMode="hidden">
            <a:xfrm>
              <a:off x="2222" y="1101"/>
              <a:ext cx="112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48" name="Oval 146"/>
            <p:cNvSpPr>
              <a:spLocks noChangeArrowheads="1"/>
            </p:cNvSpPr>
            <p:nvPr/>
          </p:nvSpPr>
          <p:spPr bwMode="hidden">
            <a:xfrm>
              <a:off x="2029" y="1162"/>
              <a:ext cx="111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49" name="Oval 147"/>
            <p:cNvSpPr>
              <a:spLocks noChangeArrowheads="1"/>
            </p:cNvSpPr>
            <p:nvPr/>
          </p:nvSpPr>
          <p:spPr bwMode="hidden">
            <a:xfrm>
              <a:off x="1875" y="1356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50" name="Oval 148"/>
            <p:cNvSpPr>
              <a:spLocks noChangeArrowheads="1"/>
            </p:cNvSpPr>
            <p:nvPr/>
          </p:nvSpPr>
          <p:spPr bwMode="hidden">
            <a:xfrm>
              <a:off x="1809" y="1223"/>
              <a:ext cx="111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51" name="Oval 149"/>
            <p:cNvSpPr>
              <a:spLocks noChangeArrowheads="1"/>
            </p:cNvSpPr>
            <p:nvPr/>
          </p:nvSpPr>
          <p:spPr bwMode="hidden">
            <a:xfrm>
              <a:off x="1738" y="1098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52" name="Oval 150"/>
            <p:cNvSpPr>
              <a:spLocks noChangeArrowheads="1"/>
            </p:cNvSpPr>
            <p:nvPr/>
          </p:nvSpPr>
          <p:spPr bwMode="hidden">
            <a:xfrm>
              <a:off x="1583" y="1289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53" name="Oval 151"/>
            <p:cNvSpPr>
              <a:spLocks noChangeArrowheads="1"/>
            </p:cNvSpPr>
            <p:nvPr/>
          </p:nvSpPr>
          <p:spPr bwMode="hidden">
            <a:xfrm>
              <a:off x="1379" y="1343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54" name="Oval 152"/>
            <p:cNvSpPr>
              <a:spLocks noChangeArrowheads="1"/>
            </p:cNvSpPr>
            <p:nvPr/>
          </p:nvSpPr>
          <p:spPr bwMode="hidden">
            <a:xfrm>
              <a:off x="1529" y="1156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55" name="Oval 153"/>
            <p:cNvSpPr>
              <a:spLocks noChangeArrowheads="1"/>
            </p:cNvSpPr>
            <p:nvPr/>
          </p:nvSpPr>
          <p:spPr bwMode="hidden">
            <a:xfrm>
              <a:off x="1294" y="1222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56" name="Oval 154"/>
            <p:cNvSpPr>
              <a:spLocks noChangeArrowheads="1"/>
            </p:cNvSpPr>
            <p:nvPr/>
          </p:nvSpPr>
          <p:spPr bwMode="hidden">
            <a:xfrm>
              <a:off x="1314" y="1112"/>
              <a:ext cx="112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57" name="Oval 155"/>
            <p:cNvSpPr>
              <a:spLocks noChangeArrowheads="1"/>
            </p:cNvSpPr>
            <p:nvPr/>
          </p:nvSpPr>
          <p:spPr bwMode="hidden">
            <a:xfrm>
              <a:off x="1082" y="1166"/>
              <a:ext cx="111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58" name="Oval 156"/>
            <p:cNvSpPr>
              <a:spLocks noChangeArrowheads="1"/>
            </p:cNvSpPr>
            <p:nvPr/>
          </p:nvSpPr>
          <p:spPr bwMode="hidden">
            <a:xfrm>
              <a:off x="877" y="1121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59" name="Oval 157"/>
            <p:cNvSpPr>
              <a:spLocks noChangeArrowheads="1"/>
            </p:cNvSpPr>
            <p:nvPr/>
          </p:nvSpPr>
          <p:spPr bwMode="hidden">
            <a:xfrm>
              <a:off x="875" y="1216"/>
              <a:ext cx="111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60" name="Oval 158"/>
            <p:cNvSpPr>
              <a:spLocks noChangeArrowheads="1"/>
            </p:cNvSpPr>
            <p:nvPr/>
          </p:nvSpPr>
          <p:spPr bwMode="hidden">
            <a:xfrm>
              <a:off x="680" y="1170"/>
              <a:ext cx="112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61" name="Oval 159"/>
            <p:cNvSpPr>
              <a:spLocks noChangeArrowheads="1"/>
            </p:cNvSpPr>
            <p:nvPr/>
          </p:nvSpPr>
          <p:spPr bwMode="hidden">
            <a:xfrm>
              <a:off x="411" y="1232"/>
              <a:ext cx="111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62" name="Oval 160"/>
            <p:cNvSpPr>
              <a:spLocks noChangeArrowheads="1"/>
            </p:cNvSpPr>
            <p:nvPr/>
          </p:nvSpPr>
          <p:spPr bwMode="hidden">
            <a:xfrm>
              <a:off x="434" y="1100"/>
              <a:ext cx="112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63" name="Oval 161"/>
            <p:cNvSpPr>
              <a:spLocks noChangeArrowheads="1"/>
            </p:cNvSpPr>
            <p:nvPr/>
          </p:nvSpPr>
          <p:spPr bwMode="hidden">
            <a:xfrm>
              <a:off x="119" y="1312"/>
              <a:ext cx="111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64" name="Oval 162"/>
            <p:cNvSpPr>
              <a:spLocks noChangeArrowheads="1"/>
            </p:cNvSpPr>
            <p:nvPr/>
          </p:nvSpPr>
          <p:spPr bwMode="hidden">
            <a:xfrm>
              <a:off x="858" y="1001"/>
              <a:ext cx="101" cy="38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65" name="Oval 163"/>
            <p:cNvSpPr>
              <a:spLocks noChangeArrowheads="1"/>
            </p:cNvSpPr>
            <p:nvPr/>
          </p:nvSpPr>
          <p:spPr bwMode="hidden">
            <a:xfrm>
              <a:off x="1341" y="1013"/>
              <a:ext cx="101" cy="3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66" name="Oval 164"/>
            <p:cNvSpPr>
              <a:spLocks noChangeArrowheads="1"/>
            </p:cNvSpPr>
            <p:nvPr/>
          </p:nvSpPr>
          <p:spPr bwMode="hidden">
            <a:xfrm>
              <a:off x="1739" y="1008"/>
              <a:ext cx="101" cy="38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67" name="Oval 165"/>
            <p:cNvSpPr>
              <a:spLocks noChangeArrowheads="1"/>
            </p:cNvSpPr>
            <p:nvPr/>
          </p:nvSpPr>
          <p:spPr bwMode="hidden">
            <a:xfrm>
              <a:off x="2116" y="1001"/>
              <a:ext cx="100" cy="3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68" name="Oval 166"/>
            <p:cNvSpPr>
              <a:spLocks noChangeArrowheads="1"/>
            </p:cNvSpPr>
            <p:nvPr/>
          </p:nvSpPr>
          <p:spPr bwMode="hidden">
            <a:xfrm>
              <a:off x="2320" y="941"/>
              <a:ext cx="101" cy="3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69" name="Oval 167"/>
            <p:cNvSpPr>
              <a:spLocks noChangeArrowheads="1"/>
            </p:cNvSpPr>
            <p:nvPr/>
          </p:nvSpPr>
          <p:spPr bwMode="hidden">
            <a:xfrm>
              <a:off x="2601" y="995"/>
              <a:ext cx="101" cy="3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70" name="Oval 168"/>
            <p:cNvSpPr>
              <a:spLocks noChangeArrowheads="1"/>
            </p:cNvSpPr>
            <p:nvPr/>
          </p:nvSpPr>
          <p:spPr bwMode="hidden">
            <a:xfrm>
              <a:off x="1667" y="1420"/>
              <a:ext cx="106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71" name="Oval 169"/>
            <p:cNvSpPr>
              <a:spLocks noChangeArrowheads="1"/>
            </p:cNvSpPr>
            <p:nvPr/>
          </p:nvSpPr>
          <p:spPr bwMode="hidden">
            <a:xfrm>
              <a:off x="2557" y="1516"/>
              <a:ext cx="123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72" name="Oval 170"/>
            <p:cNvSpPr>
              <a:spLocks noChangeArrowheads="1"/>
            </p:cNvSpPr>
            <p:nvPr/>
          </p:nvSpPr>
          <p:spPr bwMode="hidden">
            <a:xfrm>
              <a:off x="3619" y="1287"/>
              <a:ext cx="112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73" name="Oval 171"/>
            <p:cNvSpPr>
              <a:spLocks noChangeArrowheads="1"/>
            </p:cNvSpPr>
            <p:nvPr/>
          </p:nvSpPr>
          <p:spPr bwMode="hidden">
            <a:xfrm>
              <a:off x="3791" y="1212"/>
              <a:ext cx="111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74" name="Oval 172"/>
            <p:cNvSpPr>
              <a:spLocks noChangeArrowheads="1"/>
            </p:cNvSpPr>
            <p:nvPr/>
          </p:nvSpPr>
          <p:spPr bwMode="hidden">
            <a:xfrm>
              <a:off x="2134" y="908"/>
              <a:ext cx="79" cy="3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75" name="Oval 173"/>
            <p:cNvSpPr>
              <a:spLocks noChangeArrowheads="1"/>
            </p:cNvSpPr>
            <p:nvPr/>
          </p:nvSpPr>
          <p:spPr bwMode="hidden">
            <a:xfrm>
              <a:off x="1264" y="908"/>
              <a:ext cx="79" cy="3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76" name="Oval 174"/>
            <p:cNvSpPr>
              <a:spLocks noChangeArrowheads="1"/>
            </p:cNvSpPr>
            <p:nvPr/>
          </p:nvSpPr>
          <p:spPr bwMode="hidden">
            <a:xfrm>
              <a:off x="1471" y="869"/>
              <a:ext cx="79" cy="3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77" name="Oval 175"/>
            <p:cNvSpPr>
              <a:spLocks noChangeArrowheads="1"/>
            </p:cNvSpPr>
            <p:nvPr/>
          </p:nvSpPr>
          <p:spPr bwMode="hidden">
            <a:xfrm>
              <a:off x="1650" y="824"/>
              <a:ext cx="83" cy="3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78" name="Oval 176"/>
            <p:cNvSpPr>
              <a:spLocks noChangeArrowheads="1"/>
            </p:cNvSpPr>
            <p:nvPr/>
          </p:nvSpPr>
          <p:spPr bwMode="hidden">
            <a:xfrm>
              <a:off x="1918" y="869"/>
              <a:ext cx="84" cy="3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79" name="Oval 177"/>
            <p:cNvSpPr>
              <a:spLocks noChangeArrowheads="1"/>
            </p:cNvSpPr>
            <p:nvPr/>
          </p:nvSpPr>
          <p:spPr bwMode="hidden">
            <a:xfrm>
              <a:off x="1720" y="923"/>
              <a:ext cx="83" cy="3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80" name="Oval 178"/>
            <p:cNvSpPr>
              <a:spLocks noChangeArrowheads="1"/>
            </p:cNvSpPr>
            <p:nvPr/>
          </p:nvSpPr>
          <p:spPr bwMode="hidden">
            <a:xfrm>
              <a:off x="1913" y="957"/>
              <a:ext cx="95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81" name="Oval 179"/>
            <p:cNvSpPr>
              <a:spLocks noChangeArrowheads="1"/>
            </p:cNvSpPr>
            <p:nvPr/>
          </p:nvSpPr>
          <p:spPr bwMode="hidden">
            <a:xfrm>
              <a:off x="1541" y="962"/>
              <a:ext cx="89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82" name="Oval 180"/>
            <p:cNvSpPr>
              <a:spLocks noChangeArrowheads="1"/>
            </p:cNvSpPr>
            <p:nvPr/>
          </p:nvSpPr>
          <p:spPr bwMode="hidden">
            <a:xfrm>
              <a:off x="1076" y="953"/>
              <a:ext cx="101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83" name="Oval 181"/>
            <p:cNvSpPr>
              <a:spLocks noChangeArrowheads="1"/>
            </p:cNvSpPr>
            <p:nvPr/>
          </p:nvSpPr>
          <p:spPr bwMode="hidden">
            <a:xfrm>
              <a:off x="1983" y="4027"/>
              <a:ext cx="195" cy="105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84" name="Oval 182"/>
            <p:cNvSpPr>
              <a:spLocks noChangeArrowheads="1"/>
            </p:cNvSpPr>
            <p:nvPr/>
          </p:nvSpPr>
          <p:spPr bwMode="hidden">
            <a:xfrm>
              <a:off x="2460" y="3671"/>
              <a:ext cx="196" cy="11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85" name="Oval 183"/>
            <p:cNvSpPr>
              <a:spLocks noChangeArrowheads="1"/>
            </p:cNvSpPr>
            <p:nvPr/>
          </p:nvSpPr>
          <p:spPr bwMode="hidden">
            <a:xfrm>
              <a:off x="3238" y="3121"/>
              <a:ext cx="168" cy="95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86" name="Oval 184"/>
            <p:cNvSpPr>
              <a:spLocks noChangeArrowheads="1"/>
            </p:cNvSpPr>
            <p:nvPr/>
          </p:nvSpPr>
          <p:spPr bwMode="hidden">
            <a:xfrm>
              <a:off x="3550" y="2880"/>
              <a:ext cx="157" cy="89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87" name="Oval 185"/>
            <p:cNvSpPr>
              <a:spLocks noChangeArrowheads="1"/>
            </p:cNvSpPr>
            <p:nvPr/>
          </p:nvSpPr>
          <p:spPr bwMode="hidden">
            <a:xfrm>
              <a:off x="2892" y="3377"/>
              <a:ext cx="168" cy="95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88" name="Oval 186"/>
            <p:cNvSpPr>
              <a:spLocks noChangeArrowheads="1"/>
            </p:cNvSpPr>
            <p:nvPr/>
          </p:nvSpPr>
          <p:spPr bwMode="hidden">
            <a:xfrm>
              <a:off x="3869" y="2657"/>
              <a:ext cx="151" cy="84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89" name="Oval 187"/>
            <p:cNvSpPr>
              <a:spLocks noChangeArrowheads="1"/>
            </p:cNvSpPr>
            <p:nvPr/>
          </p:nvSpPr>
          <p:spPr bwMode="hidden">
            <a:xfrm>
              <a:off x="4090" y="2475"/>
              <a:ext cx="156" cy="89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90" name="Oval 188"/>
            <p:cNvSpPr>
              <a:spLocks noChangeArrowheads="1"/>
            </p:cNvSpPr>
            <p:nvPr/>
          </p:nvSpPr>
          <p:spPr bwMode="hidden">
            <a:xfrm>
              <a:off x="4327" y="2314"/>
              <a:ext cx="134" cy="7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91" name="Oval 189"/>
            <p:cNvSpPr>
              <a:spLocks noChangeArrowheads="1"/>
            </p:cNvSpPr>
            <p:nvPr/>
          </p:nvSpPr>
          <p:spPr bwMode="hidden">
            <a:xfrm>
              <a:off x="4712" y="2022"/>
              <a:ext cx="134" cy="73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92" name="Oval 190"/>
            <p:cNvSpPr>
              <a:spLocks noChangeArrowheads="1"/>
            </p:cNvSpPr>
            <p:nvPr/>
          </p:nvSpPr>
          <p:spPr bwMode="hidden">
            <a:xfrm>
              <a:off x="4533" y="2162"/>
              <a:ext cx="139" cy="6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93" name="Oval 191"/>
            <p:cNvSpPr>
              <a:spLocks noChangeArrowheads="1"/>
            </p:cNvSpPr>
            <p:nvPr/>
          </p:nvSpPr>
          <p:spPr bwMode="hidden">
            <a:xfrm>
              <a:off x="4863" y="1920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94" name="Oval 192"/>
            <p:cNvSpPr>
              <a:spLocks noChangeArrowheads="1"/>
            </p:cNvSpPr>
            <p:nvPr/>
          </p:nvSpPr>
          <p:spPr bwMode="hidden">
            <a:xfrm>
              <a:off x="5009" y="1807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95" name="Oval 193"/>
            <p:cNvSpPr>
              <a:spLocks noChangeArrowheads="1"/>
            </p:cNvSpPr>
            <p:nvPr/>
          </p:nvSpPr>
          <p:spPr bwMode="hidden">
            <a:xfrm>
              <a:off x="5161" y="1702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96" name="Oval 194"/>
            <p:cNvSpPr>
              <a:spLocks noChangeArrowheads="1"/>
            </p:cNvSpPr>
            <p:nvPr/>
          </p:nvSpPr>
          <p:spPr bwMode="hidden">
            <a:xfrm>
              <a:off x="5277" y="1614"/>
              <a:ext cx="124" cy="5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97" name="Oval 195"/>
            <p:cNvSpPr>
              <a:spLocks noChangeArrowheads="1"/>
            </p:cNvSpPr>
            <p:nvPr/>
          </p:nvSpPr>
          <p:spPr bwMode="hidden">
            <a:xfrm>
              <a:off x="5398" y="1521"/>
              <a:ext cx="123" cy="5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98" name="Oval 196"/>
            <p:cNvSpPr>
              <a:spLocks noChangeArrowheads="1"/>
            </p:cNvSpPr>
            <p:nvPr/>
          </p:nvSpPr>
          <p:spPr bwMode="hidden">
            <a:xfrm>
              <a:off x="3255" y="4071"/>
              <a:ext cx="196" cy="106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99" name="Oval 197"/>
            <p:cNvSpPr>
              <a:spLocks noChangeArrowheads="1"/>
            </p:cNvSpPr>
            <p:nvPr/>
          </p:nvSpPr>
          <p:spPr bwMode="hidden">
            <a:xfrm>
              <a:off x="3651" y="3693"/>
              <a:ext cx="196" cy="11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200" name="Oval 198"/>
            <p:cNvSpPr>
              <a:spLocks noChangeArrowheads="1"/>
            </p:cNvSpPr>
            <p:nvPr/>
          </p:nvSpPr>
          <p:spPr bwMode="hidden">
            <a:xfrm>
              <a:off x="4773" y="3705"/>
              <a:ext cx="201" cy="106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3921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201" name="Oval 199"/>
            <p:cNvSpPr>
              <a:spLocks noChangeArrowheads="1"/>
            </p:cNvSpPr>
            <p:nvPr/>
          </p:nvSpPr>
          <p:spPr bwMode="hidden">
            <a:xfrm>
              <a:off x="4491" y="4049"/>
              <a:ext cx="196" cy="10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3921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202" name="Oval 200"/>
            <p:cNvSpPr>
              <a:spLocks noChangeArrowheads="1"/>
            </p:cNvSpPr>
            <p:nvPr/>
          </p:nvSpPr>
          <p:spPr bwMode="hidden">
            <a:xfrm>
              <a:off x="3989" y="3396"/>
              <a:ext cx="168" cy="96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203" name="Oval 201"/>
            <p:cNvSpPr>
              <a:spLocks noChangeArrowheads="1"/>
            </p:cNvSpPr>
            <p:nvPr/>
          </p:nvSpPr>
          <p:spPr bwMode="hidden">
            <a:xfrm>
              <a:off x="4263" y="3141"/>
              <a:ext cx="167" cy="9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204" name="Oval 202"/>
            <p:cNvSpPr>
              <a:spLocks noChangeArrowheads="1"/>
            </p:cNvSpPr>
            <p:nvPr/>
          </p:nvSpPr>
          <p:spPr bwMode="hidden">
            <a:xfrm>
              <a:off x="5044" y="3418"/>
              <a:ext cx="167" cy="9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3921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205" name="Oval 203"/>
            <p:cNvSpPr>
              <a:spLocks noChangeArrowheads="1"/>
            </p:cNvSpPr>
            <p:nvPr/>
          </p:nvSpPr>
          <p:spPr bwMode="hidden">
            <a:xfrm>
              <a:off x="4553" y="2873"/>
              <a:ext cx="156" cy="83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206" name="Oval 204"/>
            <p:cNvSpPr>
              <a:spLocks noChangeArrowheads="1"/>
            </p:cNvSpPr>
            <p:nvPr/>
          </p:nvSpPr>
          <p:spPr bwMode="hidden">
            <a:xfrm>
              <a:off x="5293" y="3116"/>
              <a:ext cx="168" cy="9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207" name="Oval 205"/>
            <p:cNvSpPr>
              <a:spLocks noChangeArrowheads="1"/>
            </p:cNvSpPr>
            <p:nvPr/>
          </p:nvSpPr>
          <p:spPr bwMode="hidden">
            <a:xfrm>
              <a:off x="5497" y="2879"/>
              <a:ext cx="156" cy="8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3921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208" name="Oval 206"/>
            <p:cNvSpPr>
              <a:spLocks noChangeArrowheads="1"/>
            </p:cNvSpPr>
            <p:nvPr/>
          </p:nvSpPr>
          <p:spPr bwMode="hidden">
            <a:xfrm>
              <a:off x="4772" y="2673"/>
              <a:ext cx="156" cy="83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209" name="Oval 207"/>
            <p:cNvSpPr>
              <a:spLocks noChangeArrowheads="1"/>
            </p:cNvSpPr>
            <p:nvPr/>
          </p:nvSpPr>
          <p:spPr bwMode="hidden">
            <a:xfrm>
              <a:off x="4966" y="2488"/>
              <a:ext cx="156" cy="8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210" name="Oval 208"/>
            <p:cNvSpPr>
              <a:spLocks noChangeArrowheads="1"/>
            </p:cNvSpPr>
            <p:nvPr/>
          </p:nvSpPr>
          <p:spPr bwMode="hidden">
            <a:xfrm>
              <a:off x="5444" y="2052"/>
              <a:ext cx="134" cy="73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211" name="Oval 209"/>
            <p:cNvSpPr>
              <a:spLocks noChangeArrowheads="1"/>
            </p:cNvSpPr>
            <p:nvPr/>
          </p:nvSpPr>
          <p:spPr bwMode="hidden">
            <a:xfrm>
              <a:off x="5161" y="2314"/>
              <a:ext cx="140" cy="73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212" name="Oval 210"/>
            <p:cNvSpPr>
              <a:spLocks noChangeArrowheads="1"/>
            </p:cNvSpPr>
            <p:nvPr/>
          </p:nvSpPr>
          <p:spPr bwMode="hidden">
            <a:xfrm>
              <a:off x="5318" y="2176"/>
              <a:ext cx="134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213" name="Oval 211"/>
            <p:cNvSpPr>
              <a:spLocks noChangeArrowheads="1"/>
            </p:cNvSpPr>
            <p:nvPr/>
          </p:nvSpPr>
          <p:spPr bwMode="hidden">
            <a:xfrm>
              <a:off x="5581" y="1933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214" name="Oval 212"/>
            <p:cNvSpPr>
              <a:spLocks noChangeArrowheads="1"/>
            </p:cNvSpPr>
            <p:nvPr/>
          </p:nvSpPr>
          <p:spPr bwMode="hidden">
            <a:xfrm>
              <a:off x="5689" y="1811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215" name="Oval 213"/>
            <p:cNvSpPr>
              <a:spLocks noChangeArrowheads="1"/>
            </p:cNvSpPr>
            <p:nvPr/>
          </p:nvSpPr>
          <p:spPr bwMode="hidden">
            <a:xfrm>
              <a:off x="5663" y="2680"/>
              <a:ext cx="156" cy="83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216" name="Oval 214"/>
            <p:cNvSpPr>
              <a:spLocks noChangeArrowheads="1"/>
            </p:cNvSpPr>
            <p:nvPr/>
          </p:nvSpPr>
          <p:spPr bwMode="hidden">
            <a:xfrm>
              <a:off x="-65" y="2865"/>
              <a:ext cx="150" cy="8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217" name="Oval 215"/>
            <p:cNvSpPr>
              <a:spLocks noChangeArrowheads="1"/>
            </p:cNvSpPr>
            <p:nvPr/>
          </p:nvSpPr>
          <p:spPr bwMode="hidden">
            <a:xfrm>
              <a:off x="2" y="2477"/>
              <a:ext cx="156" cy="8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218" name="Oval 216"/>
            <p:cNvSpPr>
              <a:spLocks noChangeArrowheads="1"/>
            </p:cNvSpPr>
            <p:nvPr/>
          </p:nvSpPr>
          <p:spPr bwMode="hidden">
            <a:xfrm>
              <a:off x="-9" y="1436"/>
              <a:ext cx="106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219" name="Oval 217"/>
            <p:cNvSpPr>
              <a:spLocks noChangeArrowheads="1"/>
            </p:cNvSpPr>
            <p:nvPr/>
          </p:nvSpPr>
          <p:spPr bwMode="hidden">
            <a:xfrm>
              <a:off x="5624" y="4010"/>
              <a:ext cx="201" cy="106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3921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</p:grpSp>
      <p:sp>
        <p:nvSpPr>
          <p:cNvPr id="79066" name="Rectangle 21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44675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9067" name="Rectangle 21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-108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20" name="Rectangle 22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1" name="Rectangle 22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2" name="Rectangle 2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13C977-0A09-1147-9BF6-1FE54C7695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85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AC57C-D01A-CB46-8CF4-E260708B457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21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20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07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theme" Target="../theme/theme2.xml"/><Relationship Id="rId17" Type="http://schemas.openxmlformats.org/officeDocument/2006/relationships/image" Target="../media/image4.png"/><Relationship Id="rId18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xsede-ppt-page.jp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chemeClr val="bg1"/>
                </a:solidFill>
                <a:cs typeface="Arial" charset="0"/>
              </a:defRPr>
            </a:lvl1pPr>
          </a:lstStyle>
          <a:p>
            <a:pPr>
              <a:defRPr/>
            </a:pPr>
            <a:fld id="{B6AAF56E-EA55-8A4F-898C-49A330D781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376092"/>
          </a:solidFill>
          <a:latin typeface="Arial"/>
          <a:ea typeface="ＭＳ Ｐゴシック" pitchFamily="-107" charset="-128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376092"/>
          </a:solidFill>
          <a:latin typeface="Arial" pitchFamily="-107" charset="0"/>
          <a:ea typeface="ＭＳ Ｐゴシック" pitchFamily="-107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376092"/>
          </a:solidFill>
          <a:latin typeface="Arial" pitchFamily="-107" charset="0"/>
          <a:ea typeface="ＭＳ Ｐゴシック" pitchFamily="-107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376092"/>
          </a:solidFill>
          <a:latin typeface="Arial" pitchFamily="-107" charset="0"/>
          <a:ea typeface="ＭＳ Ｐゴシック" pitchFamily="-107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376092"/>
          </a:solidFill>
          <a:latin typeface="Arial" pitchFamily="-107" charset="0"/>
          <a:ea typeface="ＭＳ Ｐゴシック" pitchFamily="-107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200" b="1">
          <a:solidFill>
            <a:srgbClr val="376092"/>
          </a:solidFill>
          <a:latin typeface="Arial" pitchFamily="-107" charset="0"/>
          <a:ea typeface="ＭＳ Ｐゴシック" pitchFamily="-107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200" b="1">
          <a:solidFill>
            <a:srgbClr val="376092"/>
          </a:solidFill>
          <a:latin typeface="Arial" pitchFamily="-107" charset="0"/>
          <a:ea typeface="ＭＳ Ｐゴシック" pitchFamily="-107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200" b="1">
          <a:solidFill>
            <a:srgbClr val="376092"/>
          </a:solidFill>
          <a:latin typeface="Arial" pitchFamily="-107" charset="0"/>
          <a:ea typeface="ＭＳ Ｐゴシック" pitchFamily="-107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200" b="1">
          <a:solidFill>
            <a:srgbClr val="376092"/>
          </a:solidFill>
          <a:latin typeface="Arial" pitchFamily="-107" charset="0"/>
          <a:ea typeface="ＭＳ Ｐゴシック" pitchFamily="-107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25406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254061"/>
          </a:solidFill>
          <a:latin typeface="+mn-lt"/>
          <a:ea typeface="ＭＳ Ｐゴシック" pitchFamily="-107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254061"/>
          </a:solidFill>
          <a:latin typeface="+mn-lt"/>
          <a:ea typeface="ＭＳ Ｐゴシック" pitchFamily="-107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254061"/>
          </a:solidFill>
          <a:latin typeface="+mn-lt"/>
          <a:ea typeface="ＭＳ Ｐゴシック" pitchFamily="-107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254061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shade val="46275"/>
                <a:invGamma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-496888" y="1308100"/>
            <a:ext cx="10429876" cy="5908675"/>
            <a:chOff x="-313" y="824"/>
            <a:chExt cx="6570" cy="3722"/>
          </a:xfrm>
        </p:grpSpPr>
        <p:sp>
          <p:nvSpPr>
            <p:cNvPr id="77827" name="Rectangle 3"/>
            <p:cNvSpPr>
              <a:spLocks noChangeArrowheads="1"/>
            </p:cNvSpPr>
            <p:nvPr userDrawn="1"/>
          </p:nvSpPr>
          <p:spPr bwMode="hidden">
            <a:xfrm rot="20798144" flipV="1">
              <a:off x="-14" y="1033"/>
              <a:ext cx="1744" cy="6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098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endParaRPr>
            </a:p>
          </p:txBody>
        </p:sp>
        <p:sp>
          <p:nvSpPr>
            <p:cNvPr id="77828" name="Rectangle 4"/>
            <p:cNvSpPr>
              <a:spLocks noChangeArrowheads="1"/>
            </p:cNvSpPr>
            <p:nvPr userDrawn="1"/>
          </p:nvSpPr>
          <p:spPr bwMode="hidden">
            <a:xfrm rot="20774366" flipV="1">
              <a:off x="-24" y="1127"/>
              <a:ext cx="2033" cy="6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098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endParaRPr>
            </a:p>
          </p:txBody>
        </p:sp>
        <p:sp>
          <p:nvSpPr>
            <p:cNvPr id="77829" name="Rectangle 5"/>
            <p:cNvSpPr>
              <a:spLocks noChangeArrowheads="1"/>
            </p:cNvSpPr>
            <p:nvPr userDrawn="1"/>
          </p:nvSpPr>
          <p:spPr bwMode="hidden">
            <a:xfrm rot="20757421" flipV="1">
              <a:off x="-27" y="1198"/>
              <a:ext cx="2246" cy="6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098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endParaRPr>
            </a:p>
          </p:txBody>
        </p:sp>
        <p:sp>
          <p:nvSpPr>
            <p:cNvPr id="77830" name="Rectangle 6"/>
            <p:cNvSpPr>
              <a:spLocks noChangeArrowheads="1"/>
            </p:cNvSpPr>
            <p:nvPr userDrawn="1"/>
          </p:nvSpPr>
          <p:spPr bwMode="hidden">
            <a:xfrm rot="20684206" flipV="1">
              <a:off x="-43" y="1283"/>
              <a:ext cx="2476" cy="6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098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endParaRPr>
            </a:p>
          </p:txBody>
        </p:sp>
        <p:sp>
          <p:nvSpPr>
            <p:cNvPr id="77831" name="Rectangle 7"/>
            <p:cNvSpPr>
              <a:spLocks noChangeArrowheads="1"/>
            </p:cNvSpPr>
            <p:nvPr userDrawn="1"/>
          </p:nvSpPr>
          <p:spPr bwMode="hidden">
            <a:xfrm rot="20631226" flipV="1">
              <a:off x="-51" y="1397"/>
              <a:ext cx="2770" cy="6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098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endParaRPr>
            </a:p>
          </p:txBody>
        </p:sp>
        <p:sp>
          <p:nvSpPr>
            <p:cNvPr id="77832" name="Rectangle 8"/>
            <p:cNvSpPr>
              <a:spLocks noChangeArrowheads="1"/>
            </p:cNvSpPr>
            <p:nvPr userDrawn="1"/>
          </p:nvSpPr>
          <p:spPr bwMode="hidden">
            <a:xfrm rot="20554235" flipV="1">
              <a:off x="-65" y="1523"/>
              <a:ext cx="3058" cy="6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098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endParaRPr>
            </a:p>
          </p:txBody>
        </p:sp>
        <p:sp>
          <p:nvSpPr>
            <p:cNvPr id="77833" name="Rectangle 9"/>
            <p:cNvSpPr>
              <a:spLocks noChangeArrowheads="1"/>
            </p:cNvSpPr>
            <p:nvPr userDrawn="1"/>
          </p:nvSpPr>
          <p:spPr bwMode="hidden">
            <a:xfrm rot="20466593" flipV="1">
              <a:off x="-93" y="1694"/>
              <a:ext cx="3403" cy="6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098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endParaRPr>
            </a:p>
          </p:txBody>
        </p:sp>
        <p:sp>
          <p:nvSpPr>
            <p:cNvPr id="77834" name="Rectangle 10"/>
            <p:cNvSpPr>
              <a:spLocks noChangeArrowheads="1"/>
            </p:cNvSpPr>
            <p:nvPr userDrawn="1"/>
          </p:nvSpPr>
          <p:spPr bwMode="hidden">
            <a:xfrm rot="20343219" flipV="1">
              <a:off x="-99" y="1863"/>
              <a:ext cx="3749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endParaRPr>
            </a:p>
          </p:txBody>
        </p:sp>
        <p:sp>
          <p:nvSpPr>
            <p:cNvPr id="77835" name="Rectangle 11"/>
            <p:cNvSpPr>
              <a:spLocks noChangeArrowheads="1"/>
            </p:cNvSpPr>
            <p:nvPr userDrawn="1"/>
          </p:nvSpPr>
          <p:spPr bwMode="hidden">
            <a:xfrm rot="20211065" flipV="1">
              <a:off x="-165" y="2053"/>
              <a:ext cx="4209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endParaRPr>
            </a:p>
          </p:txBody>
        </p:sp>
        <p:sp>
          <p:nvSpPr>
            <p:cNvPr id="77836" name="Rectangle 12"/>
            <p:cNvSpPr>
              <a:spLocks noChangeArrowheads="1"/>
            </p:cNvSpPr>
            <p:nvPr userDrawn="1"/>
          </p:nvSpPr>
          <p:spPr bwMode="hidden">
            <a:xfrm rot="20102912" flipV="1">
              <a:off x="-214" y="2289"/>
              <a:ext cx="4612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endParaRPr>
            </a:p>
          </p:txBody>
        </p:sp>
        <p:sp>
          <p:nvSpPr>
            <p:cNvPr id="77837" name="Rectangle 13"/>
            <p:cNvSpPr>
              <a:spLocks noChangeArrowheads="1"/>
            </p:cNvSpPr>
            <p:nvPr userDrawn="1"/>
          </p:nvSpPr>
          <p:spPr bwMode="hidden">
            <a:xfrm rot="19923405" flipV="1">
              <a:off x="-313" y="2617"/>
              <a:ext cx="5200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endParaRPr>
            </a:p>
          </p:txBody>
        </p:sp>
        <p:sp>
          <p:nvSpPr>
            <p:cNvPr id="77838" name="Rectangle 14"/>
            <p:cNvSpPr>
              <a:spLocks noChangeArrowheads="1"/>
            </p:cNvSpPr>
            <p:nvPr userDrawn="1"/>
          </p:nvSpPr>
          <p:spPr bwMode="hidden">
            <a:xfrm rot="19686284" flipV="1">
              <a:off x="9" y="2881"/>
              <a:ext cx="5401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endParaRPr>
            </a:p>
          </p:txBody>
        </p:sp>
        <p:sp>
          <p:nvSpPr>
            <p:cNvPr id="77839" name="Rectangle 15"/>
            <p:cNvSpPr>
              <a:spLocks noChangeArrowheads="1"/>
            </p:cNvSpPr>
            <p:nvPr userDrawn="1"/>
          </p:nvSpPr>
          <p:spPr bwMode="hidden">
            <a:xfrm rot="19383534" flipV="1">
              <a:off x="1319" y="2928"/>
              <a:ext cx="4612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30196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endParaRPr>
            </a:p>
          </p:txBody>
        </p:sp>
        <p:sp>
          <p:nvSpPr>
            <p:cNvPr id="77840" name="Rectangle 16"/>
            <p:cNvSpPr>
              <a:spLocks noChangeArrowheads="1"/>
            </p:cNvSpPr>
            <p:nvPr userDrawn="1"/>
          </p:nvSpPr>
          <p:spPr bwMode="hidden">
            <a:xfrm rot="18994182" flipV="1">
              <a:off x="2681" y="3071"/>
              <a:ext cx="3576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3137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endParaRPr>
            </a:p>
          </p:txBody>
        </p:sp>
        <p:sp>
          <p:nvSpPr>
            <p:cNvPr id="77841" name="Rectangle 17"/>
            <p:cNvSpPr>
              <a:spLocks noChangeArrowheads="1"/>
            </p:cNvSpPr>
            <p:nvPr userDrawn="1"/>
          </p:nvSpPr>
          <p:spPr bwMode="hidden">
            <a:xfrm rot="18603245" flipV="1">
              <a:off x="4053" y="3503"/>
              <a:ext cx="2079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0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 vert="eaVert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endParaRPr>
            </a:p>
          </p:txBody>
        </p:sp>
        <p:sp>
          <p:nvSpPr>
            <p:cNvPr id="77842" name="Rectangle 18"/>
            <p:cNvSpPr>
              <a:spLocks noChangeArrowheads="1"/>
            </p:cNvSpPr>
            <p:nvPr userDrawn="1"/>
          </p:nvSpPr>
          <p:spPr bwMode="hidden">
            <a:xfrm rot="39991575" flipH="1" flipV="1">
              <a:off x="5368" y="4167"/>
              <a:ext cx="501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0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 vert="eaVert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endParaRPr>
            </a:p>
          </p:txBody>
        </p:sp>
        <p:sp>
          <p:nvSpPr>
            <p:cNvPr id="77843" name="Rectangle 19"/>
            <p:cNvSpPr>
              <a:spLocks noChangeArrowheads="1"/>
            </p:cNvSpPr>
            <p:nvPr userDrawn="1"/>
          </p:nvSpPr>
          <p:spPr bwMode="hidden">
            <a:xfrm rot="-20541361">
              <a:off x="-146" y="2360"/>
              <a:ext cx="6046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endParaRPr>
            </a:p>
          </p:txBody>
        </p:sp>
        <p:sp>
          <p:nvSpPr>
            <p:cNvPr id="77844" name="Rectangle 20"/>
            <p:cNvSpPr>
              <a:spLocks noChangeArrowheads="1"/>
            </p:cNvSpPr>
            <p:nvPr userDrawn="1"/>
          </p:nvSpPr>
          <p:spPr bwMode="hidden">
            <a:xfrm rot="-20036206">
              <a:off x="-198" y="3396"/>
              <a:ext cx="4142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3529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endParaRPr>
            </a:p>
          </p:txBody>
        </p:sp>
        <p:sp>
          <p:nvSpPr>
            <p:cNvPr id="77845" name="Rectangle 21"/>
            <p:cNvSpPr>
              <a:spLocks noChangeArrowheads="1"/>
            </p:cNvSpPr>
            <p:nvPr userDrawn="1"/>
          </p:nvSpPr>
          <p:spPr bwMode="hidden">
            <a:xfrm rot="1732981">
              <a:off x="-165" y="3624"/>
              <a:ext cx="2804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3529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endParaRPr>
            </a:p>
          </p:txBody>
        </p:sp>
        <p:sp>
          <p:nvSpPr>
            <p:cNvPr id="77846" name="Rectangle 22"/>
            <p:cNvSpPr>
              <a:spLocks noChangeArrowheads="1"/>
            </p:cNvSpPr>
            <p:nvPr userDrawn="1"/>
          </p:nvSpPr>
          <p:spPr bwMode="hidden">
            <a:xfrm rot="1969083">
              <a:off x="-110" y="3922"/>
              <a:ext cx="1400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endParaRPr>
            </a:p>
          </p:txBody>
        </p:sp>
        <p:sp>
          <p:nvSpPr>
            <p:cNvPr id="77847" name="Rectangle 23"/>
            <p:cNvSpPr>
              <a:spLocks noChangeArrowheads="1"/>
            </p:cNvSpPr>
            <p:nvPr userDrawn="1"/>
          </p:nvSpPr>
          <p:spPr bwMode="hidden">
            <a:xfrm rot="-20213826">
              <a:off x="-216" y="3221"/>
              <a:ext cx="5477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48627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endParaRPr>
            </a:p>
          </p:txBody>
        </p:sp>
        <p:sp>
          <p:nvSpPr>
            <p:cNvPr id="77848" name="Rectangle 24"/>
            <p:cNvSpPr>
              <a:spLocks noChangeArrowheads="1"/>
            </p:cNvSpPr>
            <p:nvPr userDrawn="1"/>
          </p:nvSpPr>
          <p:spPr bwMode="hidden">
            <a:xfrm rot="22583969">
              <a:off x="-115" y="2129"/>
              <a:ext cx="6016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57647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endParaRPr>
            </a:p>
          </p:txBody>
        </p:sp>
        <p:sp>
          <p:nvSpPr>
            <p:cNvPr id="77849" name="Rectangle 25"/>
            <p:cNvSpPr>
              <a:spLocks noChangeArrowheads="1"/>
            </p:cNvSpPr>
            <p:nvPr userDrawn="1"/>
          </p:nvSpPr>
          <p:spPr bwMode="hidden">
            <a:xfrm rot="930109" flipV="1">
              <a:off x="80" y="1946"/>
              <a:ext cx="5756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endParaRPr>
            </a:p>
          </p:txBody>
        </p:sp>
        <p:sp>
          <p:nvSpPr>
            <p:cNvPr id="77850" name="Rectangle 26"/>
            <p:cNvSpPr>
              <a:spLocks noChangeArrowheads="1"/>
            </p:cNvSpPr>
            <p:nvPr userDrawn="1"/>
          </p:nvSpPr>
          <p:spPr bwMode="hidden">
            <a:xfrm rot="-20731987">
              <a:off x="374" y="1802"/>
              <a:ext cx="5475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endParaRPr>
            </a:p>
          </p:txBody>
        </p:sp>
        <p:sp>
          <p:nvSpPr>
            <p:cNvPr id="77851" name="Rectangle 27"/>
            <p:cNvSpPr>
              <a:spLocks noChangeArrowheads="1"/>
            </p:cNvSpPr>
            <p:nvPr userDrawn="1"/>
          </p:nvSpPr>
          <p:spPr bwMode="hidden">
            <a:xfrm rot="-64024402">
              <a:off x="848" y="1582"/>
              <a:ext cx="4976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endParaRPr>
            </a:p>
          </p:txBody>
        </p:sp>
        <p:sp>
          <p:nvSpPr>
            <p:cNvPr id="77852" name="Rectangle 28"/>
            <p:cNvSpPr>
              <a:spLocks noChangeArrowheads="1"/>
            </p:cNvSpPr>
            <p:nvPr userDrawn="1"/>
          </p:nvSpPr>
          <p:spPr bwMode="hidden">
            <a:xfrm rot="-42464612">
              <a:off x="1053" y="1476"/>
              <a:ext cx="4759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endParaRPr>
            </a:p>
          </p:txBody>
        </p:sp>
        <p:sp>
          <p:nvSpPr>
            <p:cNvPr id="77853" name="Rectangle 29"/>
            <p:cNvSpPr>
              <a:spLocks noChangeArrowheads="1"/>
            </p:cNvSpPr>
            <p:nvPr userDrawn="1"/>
          </p:nvSpPr>
          <p:spPr bwMode="hidden">
            <a:xfrm rot="-20907336">
              <a:off x="1244" y="1377"/>
              <a:ext cx="4557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endParaRPr>
            </a:p>
          </p:txBody>
        </p:sp>
        <p:sp>
          <p:nvSpPr>
            <p:cNvPr id="77854" name="Rectangle 30"/>
            <p:cNvSpPr>
              <a:spLocks noChangeArrowheads="1"/>
            </p:cNvSpPr>
            <p:nvPr userDrawn="1"/>
          </p:nvSpPr>
          <p:spPr bwMode="hidden">
            <a:xfrm rot="655690" flipV="1">
              <a:off x="1487" y="1305"/>
              <a:ext cx="4314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endParaRPr>
            </a:p>
          </p:txBody>
        </p:sp>
        <p:sp>
          <p:nvSpPr>
            <p:cNvPr id="77855" name="Rectangle 31"/>
            <p:cNvSpPr>
              <a:spLocks noChangeArrowheads="1"/>
            </p:cNvSpPr>
            <p:nvPr userDrawn="1"/>
          </p:nvSpPr>
          <p:spPr bwMode="hidden">
            <a:xfrm rot="636921" flipV="1">
              <a:off x="1650" y="1218"/>
              <a:ext cx="4154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endParaRPr>
            </a:p>
          </p:txBody>
        </p:sp>
        <p:sp>
          <p:nvSpPr>
            <p:cNvPr id="77856" name="Rectangle 32"/>
            <p:cNvSpPr>
              <a:spLocks noChangeArrowheads="1"/>
            </p:cNvSpPr>
            <p:nvPr userDrawn="1"/>
          </p:nvSpPr>
          <p:spPr bwMode="hidden">
            <a:xfrm rot="803987" flipV="1">
              <a:off x="611" y="1684"/>
              <a:ext cx="5204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endParaRPr>
            </a:p>
          </p:txBody>
        </p:sp>
        <p:sp>
          <p:nvSpPr>
            <p:cNvPr id="77857" name="Rectangle 33"/>
            <p:cNvSpPr>
              <a:spLocks noChangeArrowheads="1"/>
            </p:cNvSpPr>
            <p:nvPr userDrawn="1"/>
          </p:nvSpPr>
          <p:spPr bwMode="hidden">
            <a:xfrm rot="1273217" flipV="1">
              <a:off x="-204" y="2976"/>
              <a:ext cx="6150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endParaRPr>
            </a:p>
          </p:txBody>
        </p:sp>
        <p:sp>
          <p:nvSpPr>
            <p:cNvPr id="77858" name="Rectangle 34"/>
            <p:cNvSpPr>
              <a:spLocks noChangeArrowheads="1"/>
            </p:cNvSpPr>
            <p:nvPr userDrawn="1"/>
          </p:nvSpPr>
          <p:spPr bwMode="hidden">
            <a:xfrm rot="1169729" flipV="1">
              <a:off x="-174" y="2663"/>
              <a:ext cx="6104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51373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endParaRPr>
            </a:p>
          </p:txBody>
        </p:sp>
        <p:sp>
          <p:nvSpPr>
            <p:cNvPr id="77859" name="Oval 35"/>
            <p:cNvSpPr>
              <a:spLocks noChangeArrowheads="1"/>
            </p:cNvSpPr>
            <p:nvPr/>
          </p:nvSpPr>
          <p:spPr bwMode="hidden">
            <a:xfrm>
              <a:off x="740" y="3359"/>
              <a:ext cx="168" cy="96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60" name="Oval 36"/>
            <p:cNvSpPr>
              <a:spLocks noChangeArrowheads="1"/>
            </p:cNvSpPr>
            <p:nvPr/>
          </p:nvSpPr>
          <p:spPr bwMode="hidden">
            <a:xfrm>
              <a:off x="236" y="3074"/>
              <a:ext cx="168" cy="9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61" name="Oval 37"/>
            <p:cNvSpPr>
              <a:spLocks noChangeArrowheads="1"/>
            </p:cNvSpPr>
            <p:nvPr/>
          </p:nvSpPr>
          <p:spPr bwMode="hidden">
            <a:xfrm>
              <a:off x="159" y="3652"/>
              <a:ext cx="196" cy="106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62" name="Oval 38"/>
            <p:cNvSpPr>
              <a:spLocks noChangeArrowheads="1"/>
            </p:cNvSpPr>
            <p:nvPr/>
          </p:nvSpPr>
          <p:spPr bwMode="hidden">
            <a:xfrm>
              <a:off x="2077" y="2661"/>
              <a:ext cx="156" cy="8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63" name="Oval 39"/>
            <p:cNvSpPr>
              <a:spLocks noChangeArrowheads="1"/>
            </p:cNvSpPr>
            <p:nvPr/>
          </p:nvSpPr>
          <p:spPr bwMode="hidden">
            <a:xfrm>
              <a:off x="1223" y="3076"/>
              <a:ext cx="168" cy="9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64" name="Oval 40"/>
            <p:cNvSpPr>
              <a:spLocks noChangeArrowheads="1"/>
            </p:cNvSpPr>
            <p:nvPr/>
          </p:nvSpPr>
          <p:spPr bwMode="hidden">
            <a:xfrm>
              <a:off x="1686" y="2857"/>
              <a:ext cx="156" cy="9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65" name="Oval 41"/>
            <p:cNvSpPr>
              <a:spLocks noChangeArrowheads="1"/>
            </p:cNvSpPr>
            <p:nvPr/>
          </p:nvSpPr>
          <p:spPr bwMode="hidden">
            <a:xfrm>
              <a:off x="750" y="2839"/>
              <a:ext cx="151" cy="8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66" name="Oval 42"/>
            <p:cNvSpPr>
              <a:spLocks noChangeArrowheads="1"/>
            </p:cNvSpPr>
            <p:nvPr/>
          </p:nvSpPr>
          <p:spPr bwMode="hidden">
            <a:xfrm>
              <a:off x="367" y="2656"/>
              <a:ext cx="150" cy="8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67" name="Oval 43"/>
            <p:cNvSpPr>
              <a:spLocks noChangeArrowheads="1"/>
            </p:cNvSpPr>
            <p:nvPr/>
          </p:nvSpPr>
          <p:spPr bwMode="hidden">
            <a:xfrm>
              <a:off x="1172" y="2642"/>
              <a:ext cx="156" cy="83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68" name="Oval 44"/>
            <p:cNvSpPr>
              <a:spLocks noChangeArrowheads="1"/>
            </p:cNvSpPr>
            <p:nvPr/>
          </p:nvSpPr>
          <p:spPr bwMode="hidden">
            <a:xfrm>
              <a:off x="2401" y="2485"/>
              <a:ext cx="156" cy="83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69" name="Oval 45"/>
            <p:cNvSpPr>
              <a:spLocks noChangeArrowheads="1"/>
            </p:cNvSpPr>
            <p:nvPr/>
          </p:nvSpPr>
          <p:spPr bwMode="hidden">
            <a:xfrm>
              <a:off x="1910" y="2314"/>
              <a:ext cx="134" cy="73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70" name="Oval 46"/>
            <p:cNvSpPr>
              <a:spLocks noChangeArrowheads="1"/>
            </p:cNvSpPr>
            <p:nvPr/>
          </p:nvSpPr>
          <p:spPr bwMode="hidden">
            <a:xfrm>
              <a:off x="2254" y="2154"/>
              <a:ext cx="134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71" name="Oval 47"/>
            <p:cNvSpPr>
              <a:spLocks noChangeArrowheads="1"/>
            </p:cNvSpPr>
            <p:nvPr/>
          </p:nvSpPr>
          <p:spPr bwMode="hidden">
            <a:xfrm>
              <a:off x="2742" y="2305"/>
              <a:ext cx="140" cy="72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72" name="Oval 48"/>
            <p:cNvSpPr>
              <a:spLocks noChangeArrowheads="1"/>
            </p:cNvSpPr>
            <p:nvPr/>
          </p:nvSpPr>
          <p:spPr bwMode="hidden">
            <a:xfrm>
              <a:off x="2812" y="1898"/>
              <a:ext cx="129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73" name="Oval 49"/>
            <p:cNvSpPr>
              <a:spLocks noChangeArrowheads="1"/>
            </p:cNvSpPr>
            <p:nvPr/>
          </p:nvSpPr>
          <p:spPr bwMode="hidden">
            <a:xfrm>
              <a:off x="3721" y="1792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74" name="Oval 50"/>
            <p:cNvSpPr>
              <a:spLocks noChangeArrowheads="1"/>
            </p:cNvSpPr>
            <p:nvPr/>
          </p:nvSpPr>
          <p:spPr bwMode="hidden">
            <a:xfrm>
              <a:off x="3528" y="1896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75" name="Oval 51"/>
            <p:cNvSpPr>
              <a:spLocks noChangeArrowheads="1"/>
            </p:cNvSpPr>
            <p:nvPr/>
          </p:nvSpPr>
          <p:spPr bwMode="hidden">
            <a:xfrm>
              <a:off x="3064" y="1778"/>
              <a:ext cx="128" cy="62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76" name="Oval 52"/>
            <p:cNvSpPr>
              <a:spLocks noChangeArrowheads="1"/>
            </p:cNvSpPr>
            <p:nvPr/>
          </p:nvSpPr>
          <p:spPr bwMode="hidden">
            <a:xfrm>
              <a:off x="3277" y="2024"/>
              <a:ext cx="134" cy="73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77" name="Oval 53"/>
            <p:cNvSpPr>
              <a:spLocks noChangeArrowheads="1"/>
            </p:cNvSpPr>
            <p:nvPr/>
          </p:nvSpPr>
          <p:spPr bwMode="hidden">
            <a:xfrm>
              <a:off x="3027" y="2160"/>
              <a:ext cx="133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78" name="Oval 54"/>
            <p:cNvSpPr>
              <a:spLocks noChangeArrowheads="1"/>
            </p:cNvSpPr>
            <p:nvPr/>
          </p:nvSpPr>
          <p:spPr bwMode="hidden">
            <a:xfrm>
              <a:off x="1569" y="2453"/>
              <a:ext cx="150" cy="9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79" name="Oval 55"/>
            <p:cNvSpPr>
              <a:spLocks noChangeArrowheads="1"/>
            </p:cNvSpPr>
            <p:nvPr/>
          </p:nvSpPr>
          <p:spPr bwMode="hidden">
            <a:xfrm>
              <a:off x="1863" y="2028"/>
              <a:ext cx="139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80" name="Oval 56"/>
            <p:cNvSpPr>
              <a:spLocks noChangeArrowheads="1"/>
            </p:cNvSpPr>
            <p:nvPr/>
          </p:nvSpPr>
          <p:spPr bwMode="hidden">
            <a:xfrm>
              <a:off x="1513" y="2175"/>
              <a:ext cx="139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81" name="Oval 57"/>
            <p:cNvSpPr>
              <a:spLocks noChangeArrowheads="1"/>
            </p:cNvSpPr>
            <p:nvPr/>
          </p:nvSpPr>
          <p:spPr bwMode="hidden">
            <a:xfrm>
              <a:off x="1191" y="2311"/>
              <a:ext cx="134" cy="72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82" name="Oval 58"/>
            <p:cNvSpPr>
              <a:spLocks noChangeArrowheads="1"/>
            </p:cNvSpPr>
            <p:nvPr/>
          </p:nvSpPr>
          <p:spPr bwMode="hidden">
            <a:xfrm>
              <a:off x="1154" y="2047"/>
              <a:ext cx="134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83" name="Oval 59"/>
            <p:cNvSpPr>
              <a:spLocks noChangeArrowheads="1"/>
            </p:cNvSpPr>
            <p:nvPr/>
          </p:nvSpPr>
          <p:spPr bwMode="hidden">
            <a:xfrm>
              <a:off x="1142" y="1803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84" name="Oval 60"/>
            <p:cNvSpPr>
              <a:spLocks noChangeArrowheads="1"/>
            </p:cNvSpPr>
            <p:nvPr/>
          </p:nvSpPr>
          <p:spPr bwMode="hidden">
            <a:xfrm>
              <a:off x="1500" y="1912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85" name="Oval 61"/>
            <p:cNvSpPr>
              <a:spLocks noChangeArrowheads="1"/>
            </p:cNvSpPr>
            <p:nvPr/>
          </p:nvSpPr>
          <p:spPr bwMode="hidden">
            <a:xfrm>
              <a:off x="1804" y="1801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86" name="Oval 62"/>
            <p:cNvSpPr>
              <a:spLocks noChangeArrowheads="1"/>
            </p:cNvSpPr>
            <p:nvPr/>
          </p:nvSpPr>
          <p:spPr bwMode="hidden">
            <a:xfrm>
              <a:off x="2159" y="1905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87" name="Oval 63"/>
            <p:cNvSpPr>
              <a:spLocks noChangeArrowheads="1"/>
            </p:cNvSpPr>
            <p:nvPr/>
          </p:nvSpPr>
          <p:spPr bwMode="hidden">
            <a:xfrm>
              <a:off x="2432" y="1787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88" name="Oval 64"/>
            <p:cNvSpPr>
              <a:spLocks noChangeArrowheads="1"/>
            </p:cNvSpPr>
            <p:nvPr/>
          </p:nvSpPr>
          <p:spPr bwMode="hidden">
            <a:xfrm>
              <a:off x="470" y="2032"/>
              <a:ext cx="134" cy="73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89" name="Oval 65"/>
            <p:cNvSpPr>
              <a:spLocks noChangeArrowheads="1"/>
            </p:cNvSpPr>
            <p:nvPr/>
          </p:nvSpPr>
          <p:spPr bwMode="hidden">
            <a:xfrm>
              <a:off x="68" y="2166"/>
              <a:ext cx="134" cy="73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90" name="Oval 66"/>
            <p:cNvSpPr>
              <a:spLocks noChangeArrowheads="1"/>
            </p:cNvSpPr>
            <p:nvPr/>
          </p:nvSpPr>
          <p:spPr bwMode="hidden">
            <a:xfrm>
              <a:off x="798" y="1916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91" name="Oval 67"/>
            <p:cNvSpPr>
              <a:spLocks noChangeArrowheads="1"/>
            </p:cNvSpPr>
            <p:nvPr/>
          </p:nvSpPr>
          <p:spPr bwMode="hidden">
            <a:xfrm>
              <a:off x="455" y="1797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92" name="Oval 68"/>
            <p:cNvSpPr>
              <a:spLocks noChangeArrowheads="1"/>
            </p:cNvSpPr>
            <p:nvPr/>
          </p:nvSpPr>
          <p:spPr bwMode="hidden">
            <a:xfrm>
              <a:off x="113" y="1901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93" name="Oval 69"/>
            <p:cNvSpPr>
              <a:spLocks noChangeArrowheads="1"/>
            </p:cNvSpPr>
            <p:nvPr/>
          </p:nvSpPr>
          <p:spPr bwMode="hidden">
            <a:xfrm>
              <a:off x="432" y="2323"/>
              <a:ext cx="139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94" name="Oval 70"/>
            <p:cNvSpPr>
              <a:spLocks noChangeArrowheads="1"/>
            </p:cNvSpPr>
            <p:nvPr/>
          </p:nvSpPr>
          <p:spPr bwMode="hidden">
            <a:xfrm>
              <a:off x="814" y="2178"/>
              <a:ext cx="134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95" name="Oval 71"/>
            <p:cNvSpPr>
              <a:spLocks noChangeArrowheads="1"/>
            </p:cNvSpPr>
            <p:nvPr/>
          </p:nvSpPr>
          <p:spPr bwMode="hidden">
            <a:xfrm>
              <a:off x="789" y="2472"/>
              <a:ext cx="156" cy="8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96" name="Oval 72"/>
            <p:cNvSpPr>
              <a:spLocks noChangeArrowheads="1"/>
            </p:cNvSpPr>
            <p:nvPr/>
          </p:nvSpPr>
          <p:spPr bwMode="hidden">
            <a:xfrm>
              <a:off x="2544" y="2015"/>
              <a:ext cx="140" cy="72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97" name="Oval 73"/>
            <p:cNvSpPr>
              <a:spLocks noChangeArrowheads="1"/>
            </p:cNvSpPr>
            <p:nvPr/>
          </p:nvSpPr>
          <p:spPr bwMode="hidden">
            <a:xfrm>
              <a:off x="1457" y="1700"/>
              <a:ext cx="123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98" name="Oval 74"/>
            <p:cNvSpPr>
              <a:spLocks noChangeArrowheads="1"/>
            </p:cNvSpPr>
            <p:nvPr/>
          </p:nvSpPr>
          <p:spPr bwMode="hidden">
            <a:xfrm>
              <a:off x="1747" y="1599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899" name="Oval 75"/>
            <p:cNvSpPr>
              <a:spLocks noChangeArrowheads="1"/>
            </p:cNvSpPr>
            <p:nvPr/>
          </p:nvSpPr>
          <p:spPr bwMode="hidden">
            <a:xfrm>
              <a:off x="1385" y="1506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00" name="Oval 76"/>
            <p:cNvSpPr>
              <a:spLocks noChangeArrowheads="1"/>
            </p:cNvSpPr>
            <p:nvPr/>
          </p:nvSpPr>
          <p:spPr bwMode="hidden">
            <a:xfrm>
              <a:off x="1093" y="1595"/>
              <a:ext cx="123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01" name="Oval 77"/>
            <p:cNvSpPr>
              <a:spLocks noChangeArrowheads="1"/>
            </p:cNvSpPr>
            <p:nvPr/>
          </p:nvSpPr>
          <p:spPr bwMode="hidden">
            <a:xfrm>
              <a:off x="792" y="1690"/>
              <a:ext cx="124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02" name="Oval 78"/>
            <p:cNvSpPr>
              <a:spLocks noChangeArrowheads="1"/>
            </p:cNvSpPr>
            <p:nvPr/>
          </p:nvSpPr>
          <p:spPr bwMode="hidden">
            <a:xfrm>
              <a:off x="2011" y="1512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03" name="Oval 79"/>
            <p:cNvSpPr>
              <a:spLocks noChangeArrowheads="1"/>
            </p:cNvSpPr>
            <p:nvPr/>
          </p:nvSpPr>
          <p:spPr bwMode="hidden">
            <a:xfrm>
              <a:off x="2087" y="1696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04" name="Oval 80"/>
            <p:cNvSpPr>
              <a:spLocks noChangeArrowheads="1"/>
            </p:cNvSpPr>
            <p:nvPr/>
          </p:nvSpPr>
          <p:spPr bwMode="hidden">
            <a:xfrm>
              <a:off x="2345" y="1601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05" name="Oval 81"/>
            <p:cNvSpPr>
              <a:spLocks noChangeArrowheads="1"/>
            </p:cNvSpPr>
            <p:nvPr/>
          </p:nvSpPr>
          <p:spPr bwMode="hidden">
            <a:xfrm>
              <a:off x="2684" y="1686"/>
              <a:ext cx="123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06" name="Oval 82"/>
            <p:cNvSpPr>
              <a:spLocks noChangeArrowheads="1"/>
            </p:cNvSpPr>
            <p:nvPr/>
          </p:nvSpPr>
          <p:spPr bwMode="hidden">
            <a:xfrm>
              <a:off x="806" y="1512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07" name="Oval 83"/>
            <p:cNvSpPr>
              <a:spLocks noChangeArrowheads="1"/>
            </p:cNvSpPr>
            <p:nvPr/>
          </p:nvSpPr>
          <p:spPr bwMode="hidden">
            <a:xfrm>
              <a:off x="495" y="1597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08" name="Oval 84"/>
            <p:cNvSpPr>
              <a:spLocks noChangeArrowheads="1"/>
            </p:cNvSpPr>
            <p:nvPr/>
          </p:nvSpPr>
          <p:spPr bwMode="hidden">
            <a:xfrm>
              <a:off x="228" y="1508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09" name="Oval 85"/>
            <p:cNvSpPr>
              <a:spLocks noChangeArrowheads="1"/>
            </p:cNvSpPr>
            <p:nvPr/>
          </p:nvSpPr>
          <p:spPr bwMode="hidden">
            <a:xfrm>
              <a:off x="157" y="1698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10" name="Oval 86"/>
            <p:cNvSpPr>
              <a:spLocks noChangeArrowheads="1"/>
            </p:cNvSpPr>
            <p:nvPr/>
          </p:nvSpPr>
          <p:spPr bwMode="hidden">
            <a:xfrm>
              <a:off x="2887" y="1595"/>
              <a:ext cx="124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11" name="Oval 87"/>
            <p:cNvSpPr>
              <a:spLocks noChangeArrowheads="1"/>
            </p:cNvSpPr>
            <p:nvPr/>
          </p:nvSpPr>
          <p:spPr bwMode="hidden">
            <a:xfrm>
              <a:off x="3079" y="1511"/>
              <a:ext cx="124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12" name="Oval 88"/>
            <p:cNvSpPr>
              <a:spLocks noChangeArrowheads="1"/>
            </p:cNvSpPr>
            <p:nvPr/>
          </p:nvSpPr>
          <p:spPr bwMode="hidden">
            <a:xfrm>
              <a:off x="3270" y="1688"/>
              <a:ext cx="124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13" name="Oval 89"/>
            <p:cNvSpPr>
              <a:spLocks noChangeArrowheads="1"/>
            </p:cNvSpPr>
            <p:nvPr/>
          </p:nvSpPr>
          <p:spPr bwMode="hidden">
            <a:xfrm>
              <a:off x="3453" y="1599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14" name="Oval 90"/>
            <p:cNvSpPr>
              <a:spLocks noChangeArrowheads="1"/>
            </p:cNvSpPr>
            <p:nvPr/>
          </p:nvSpPr>
          <p:spPr bwMode="hidden">
            <a:xfrm>
              <a:off x="3651" y="1506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15" name="Oval 91"/>
            <p:cNvSpPr>
              <a:spLocks noChangeArrowheads="1"/>
            </p:cNvSpPr>
            <p:nvPr/>
          </p:nvSpPr>
          <p:spPr bwMode="hidden">
            <a:xfrm>
              <a:off x="4251" y="1513"/>
              <a:ext cx="124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16" name="Oval 92"/>
            <p:cNvSpPr>
              <a:spLocks noChangeArrowheads="1"/>
            </p:cNvSpPr>
            <p:nvPr/>
          </p:nvSpPr>
          <p:spPr bwMode="hidden">
            <a:xfrm>
              <a:off x="3901" y="1701"/>
              <a:ext cx="128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17" name="Oval 93"/>
            <p:cNvSpPr>
              <a:spLocks noChangeArrowheads="1"/>
            </p:cNvSpPr>
            <p:nvPr/>
          </p:nvSpPr>
          <p:spPr bwMode="hidden">
            <a:xfrm>
              <a:off x="4086" y="1608"/>
              <a:ext cx="128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18" name="Oval 94"/>
            <p:cNvSpPr>
              <a:spLocks noChangeArrowheads="1"/>
            </p:cNvSpPr>
            <p:nvPr/>
          </p:nvSpPr>
          <p:spPr bwMode="hidden">
            <a:xfrm>
              <a:off x="1282" y="3653"/>
              <a:ext cx="196" cy="11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19" name="Oval 95"/>
            <p:cNvSpPr>
              <a:spLocks noChangeArrowheads="1"/>
            </p:cNvSpPr>
            <p:nvPr/>
          </p:nvSpPr>
          <p:spPr bwMode="hidden">
            <a:xfrm>
              <a:off x="707" y="4014"/>
              <a:ext cx="191" cy="11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20" name="Oval 96"/>
            <p:cNvSpPr>
              <a:spLocks noChangeArrowheads="1"/>
            </p:cNvSpPr>
            <p:nvPr/>
          </p:nvSpPr>
          <p:spPr bwMode="hidden">
            <a:xfrm>
              <a:off x="2229" y="3090"/>
              <a:ext cx="168" cy="95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21" name="Oval 97"/>
            <p:cNvSpPr>
              <a:spLocks noChangeArrowheads="1"/>
            </p:cNvSpPr>
            <p:nvPr/>
          </p:nvSpPr>
          <p:spPr bwMode="hidden">
            <a:xfrm>
              <a:off x="2604" y="2867"/>
              <a:ext cx="156" cy="89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22" name="Oval 98"/>
            <p:cNvSpPr>
              <a:spLocks noChangeArrowheads="1"/>
            </p:cNvSpPr>
            <p:nvPr/>
          </p:nvSpPr>
          <p:spPr bwMode="hidden">
            <a:xfrm>
              <a:off x="2907" y="2668"/>
              <a:ext cx="156" cy="84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23" name="Oval 99"/>
            <p:cNvSpPr>
              <a:spLocks noChangeArrowheads="1"/>
            </p:cNvSpPr>
            <p:nvPr/>
          </p:nvSpPr>
          <p:spPr bwMode="hidden">
            <a:xfrm>
              <a:off x="3248" y="2454"/>
              <a:ext cx="150" cy="9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24" name="Oval 100"/>
            <p:cNvSpPr>
              <a:spLocks noChangeArrowheads="1"/>
            </p:cNvSpPr>
            <p:nvPr/>
          </p:nvSpPr>
          <p:spPr bwMode="hidden">
            <a:xfrm>
              <a:off x="1801" y="3360"/>
              <a:ext cx="168" cy="95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25" name="Oval 101"/>
            <p:cNvSpPr>
              <a:spLocks noChangeArrowheads="1"/>
            </p:cNvSpPr>
            <p:nvPr/>
          </p:nvSpPr>
          <p:spPr bwMode="hidden">
            <a:xfrm>
              <a:off x="3512" y="2302"/>
              <a:ext cx="134" cy="73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26" name="Oval 102"/>
            <p:cNvSpPr>
              <a:spLocks noChangeArrowheads="1"/>
            </p:cNvSpPr>
            <p:nvPr/>
          </p:nvSpPr>
          <p:spPr bwMode="hidden">
            <a:xfrm>
              <a:off x="3980" y="2014"/>
              <a:ext cx="134" cy="7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27" name="Oval 103"/>
            <p:cNvSpPr>
              <a:spLocks noChangeArrowheads="1"/>
            </p:cNvSpPr>
            <p:nvPr/>
          </p:nvSpPr>
          <p:spPr bwMode="hidden">
            <a:xfrm>
              <a:off x="3753" y="2158"/>
              <a:ext cx="134" cy="6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28" name="Oval 104"/>
            <p:cNvSpPr>
              <a:spLocks noChangeArrowheads="1"/>
            </p:cNvSpPr>
            <p:nvPr/>
          </p:nvSpPr>
          <p:spPr bwMode="hidden">
            <a:xfrm>
              <a:off x="4176" y="1898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29" name="Oval 105"/>
            <p:cNvSpPr>
              <a:spLocks noChangeArrowheads="1"/>
            </p:cNvSpPr>
            <p:nvPr/>
          </p:nvSpPr>
          <p:spPr bwMode="hidden">
            <a:xfrm>
              <a:off x="4338" y="1797"/>
              <a:ext cx="129" cy="6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30" name="Oval 106"/>
            <p:cNvSpPr>
              <a:spLocks noChangeArrowheads="1"/>
            </p:cNvSpPr>
            <p:nvPr/>
          </p:nvSpPr>
          <p:spPr bwMode="hidden">
            <a:xfrm>
              <a:off x="4505" y="1700"/>
              <a:ext cx="124" cy="5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31" name="Oval 107"/>
            <p:cNvSpPr>
              <a:spLocks noChangeArrowheads="1"/>
            </p:cNvSpPr>
            <p:nvPr/>
          </p:nvSpPr>
          <p:spPr bwMode="hidden">
            <a:xfrm>
              <a:off x="4661" y="1603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32" name="Oval 108"/>
            <p:cNvSpPr>
              <a:spLocks noChangeArrowheads="1"/>
            </p:cNvSpPr>
            <p:nvPr/>
          </p:nvSpPr>
          <p:spPr bwMode="hidden">
            <a:xfrm>
              <a:off x="4803" y="1512"/>
              <a:ext cx="128" cy="5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33" name="Oval 109"/>
            <p:cNvSpPr>
              <a:spLocks noChangeArrowheads="1"/>
            </p:cNvSpPr>
            <p:nvPr/>
          </p:nvSpPr>
          <p:spPr bwMode="hidden">
            <a:xfrm>
              <a:off x="4930" y="1431"/>
              <a:ext cx="111" cy="5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34" name="Oval 110"/>
            <p:cNvSpPr>
              <a:spLocks noChangeArrowheads="1"/>
            </p:cNvSpPr>
            <p:nvPr/>
          </p:nvSpPr>
          <p:spPr bwMode="hidden">
            <a:xfrm>
              <a:off x="3835" y="1430"/>
              <a:ext cx="112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35" name="Oval 111"/>
            <p:cNvSpPr>
              <a:spLocks noChangeArrowheads="1"/>
            </p:cNvSpPr>
            <p:nvPr/>
          </p:nvSpPr>
          <p:spPr bwMode="hidden">
            <a:xfrm>
              <a:off x="3286" y="1430"/>
              <a:ext cx="112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36" name="Oval 112"/>
            <p:cNvSpPr>
              <a:spLocks noChangeArrowheads="1"/>
            </p:cNvSpPr>
            <p:nvPr/>
          </p:nvSpPr>
          <p:spPr bwMode="hidden">
            <a:xfrm>
              <a:off x="2972" y="1366"/>
              <a:ext cx="111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37" name="Oval 113"/>
            <p:cNvSpPr>
              <a:spLocks noChangeArrowheads="1"/>
            </p:cNvSpPr>
            <p:nvPr/>
          </p:nvSpPr>
          <p:spPr bwMode="hidden">
            <a:xfrm>
              <a:off x="3152" y="1292"/>
              <a:ext cx="112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38" name="Oval 114"/>
            <p:cNvSpPr>
              <a:spLocks noChangeArrowheads="1"/>
            </p:cNvSpPr>
            <p:nvPr/>
          </p:nvSpPr>
          <p:spPr bwMode="hidden">
            <a:xfrm>
              <a:off x="3020" y="1170"/>
              <a:ext cx="112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39" name="Oval 115"/>
            <p:cNvSpPr>
              <a:spLocks noChangeArrowheads="1"/>
            </p:cNvSpPr>
            <p:nvPr/>
          </p:nvSpPr>
          <p:spPr bwMode="hidden">
            <a:xfrm>
              <a:off x="2443" y="1368"/>
              <a:ext cx="112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40" name="Oval 116"/>
            <p:cNvSpPr>
              <a:spLocks noChangeArrowheads="1"/>
            </p:cNvSpPr>
            <p:nvPr/>
          </p:nvSpPr>
          <p:spPr bwMode="hidden">
            <a:xfrm>
              <a:off x="2301" y="1220"/>
              <a:ext cx="112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41" name="Oval 117"/>
            <p:cNvSpPr>
              <a:spLocks noChangeArrowheads="1"/>
            </p:cNvSpPr>
            <p:nvPr/>
          </p:nvSpPr>
          <p:spPr bwMode="hidden">
            <a:xfrm>
              <a:off x="2095" y="1284"/>
              <a:ext cx="112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42" name="Oval 118"/>
            <p:cNvSpPr>
              <a:spLocks noChangeArrowheads="1"/>
            </p:cNvSpPr>
            <p:nvPr/>
          </p:nvSpPr>
          <p:spPr bwMode="hidden">
            <a:xfrm>
              <a:off x="2228" y="1442"/>
              <a:ext cx="111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43" name="Oval 119"/>
            <p:cNvSpPr>
              <a:spLocks noChangeArrowheads="1"/>
            </p:cNvSpPr>
            <p:nvPr/>
          </p:nvSpPr>
          <p:spPr bwMode="hidden">
            <a:xfrm>
              <a:off x="1109" y="1424"/>
              <a:ext cx="112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44" name="Oval 120"/>
            <p:cNvSpPr>
              <a:spLocks noChangeArrowheads="1"/>
            </p:cNvSpPr>
            <p:nvPr/>
          </p:nvSpPr>
          <p:spPr bwMode="hidden">
            <a:xfrm>
              <a:off x="611" y="1284"/>
              <a:ext cx="111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45" name="Oval 121"/>
            <p:cNvSpPr>
              <a:spLocks noChangeArrowheads="1"/>
            </p:cNvSpPr>
            <p:nvPr/>
          </p:nvSpPr>
          <p:spPr bwMode="hidden">
            <a:xfrm>
              <a:off x="305" y="1358"/>
              <a:ext cx="111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46" name="Oval 122"/>
            <p:cNvSpPr>
              <a:spLocks noChangeArrowheads="1"/>
            </p:cNvSpPr>
            <p:nvPr/>
          </p:nvSpPr>
          <p:spPr bwMode="hidden">
            <a:xfrm>
              <a:off x="156" y="1154"/>
              <a:ext cx="112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47" name="Oval 123"/>
            <p:cNvSpPr>
              <a:spLocks noChangeArrowheads="1"/>
            </p:cNvSpPr>
            <p:nvPr/>
          </p:nvSpPr>
          <p:spPr bwMode="hidden">
            <a:xfrm>
              <a:off x="4538" y="1365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48" name="Oval 124"/>
            <p:cNvSpPr>
              <a:spLocks noChangeArrowheads="1"/>
            </p:cNvSpPr>
            <p:nvPr/>
          </p:nvSpPr>
          <p:spPr bwMode="hidden">
            <a:xfrm>
              <a:off x="4407" y="1440"/>
              <a:ext cx="105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49" name="Oval 125"/>
            <p:cNvSpPr>
              <a:spLocks noChangeArrowheads="1"/>
            </p:cNvSpPr>
            <p:nvPr/>
          </p:nvSpPr>
          <p:spPr bwMode="hidden">
            <a:xfrm>
              <a:off x="3992" y="1356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50" name="Oval 126"/>
            <p:cNvSpPr>
              <a:spLocks noChangeArrowheads="1"/>
            </p:cNvSpPr>
            <p:nvPr/>
          </p:nvSpPr>
          <p:spPr bwMode="hidden">
            <a:xfrm>
              <a:off x="3466" y="1356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51" name="Oval 127"/>
            <p:cNvSpPr>
              <a:spLocks noChangeArrowheads="1"/>
            </p:cNvSpPr>
            <p:nvPr/>
          </p:nvSpPr>
          <p:spPr bwMode="hidden">
            <a:xfrm>
              <a:off x="2852" y="1228"/>
              <a:ext cx="106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52" name="Oval 128"/>
            <p:cNvSpPr>
              <a:spLocks noChangeArrowheads="1"/>
            </p:cNvSpPr>
            <p:nvPr/>
          </p:nvSpPr>
          <p:spPr bwMode="hidden">
            <a:xfrm>
              <a:off x="2678" y="1109"/>
              <a:ext cx="106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53" name="Oval 129"/>
            <p:cNvSpPr>
              <a:spLocks noChangeArrowheads="1"/>
            </p:cNvSpPr>
            <p:nvPr/>
          </p:nvSpPr>
          <p:spPr bwMode="hidden">
            <a:xfrm>
              <a:off x="2859" y="1045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54" name="Oval 130"/>
            <p:cNvSpPr>
              <a:spLocks noChangeArrowheads="1"/>
            </p:cNvSpPr>
            <p:nvPr/>
          </p:nvSpPr>
          <p:spPr bwMode="hidden">
            <a:xfrm>
              <a:off x="1942" y="1040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55" name="Oval 131"/>
            <p:cNvSpPr>
              <a:spLocks noChangeArrowheads="1"/>
            </p:cNvSpPr>
            <p:nvPr/>
          </p:nvSpPr>
          <p:spPr bwMode="hidden">
            <a:xfrm>
              <a:off x="1088" y="1277"/>
              <a:ext cx="106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56" name="Oval 132"/>
            <p:cNvSpPr>
              <a:spLocks noChangeArrowheads="1"/>
            </p:cNvSpPr>
            <p:nvPr/>
          </p:nvSpPr>
          <p:spPr bwMode="hidden">
            <a:xfrm>
              <a:off x="827" y="1350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57" name="Oval 133"/>
            <p:cNvSpPr>
              <a:spLocks noChangeArrowheads="1"/>
            </p:cNvSpPr>
            <p:nvPr/>
          </p:nvSpPr>
          <p:spPr bwMode="hidden">
            <a:xfrm>
              <a:off x="537" y="1428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58" name="Oval 134"/>
            <p:cNvSpPr>
              <a:spLocks noChangeArrowheads="1"/>
            </p:cNvSpPr>
            <p:nvPr/>
          </p:nvSpPr>
          <p:spPr bwMode="hidden">
            <a:xfrm>
              <a:off x="635" y="1060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59" name="Oval 135"/>
            <p:cNvSpPr>
              <a:spLocks noChangeArrowheads="1"/>
            </p:cNvSpPr>
            <p:nvPr/>
          </p:nvSpPr>
          <p:spPr bwMode="hidden">
            <a:xfrm>
              <a:off x="1540" y="1050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60" name="Oval 136"/>
            <p:cNvSpPr>
              <a:spLocks noChangeArrowheads="1"/>
            </p:cNvSpPr>
            <p:nvPr/>
          </p:nvSpPr>
          <p:spPr bwMode="hidden">
            <a:xfrm>
              <a:off x="1120" y="1063"/>
              <a:ext cx="105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61" name="Oval 137"/>
            <p:cNvSpPr>
              <a:spLocks noChangeArrowheads="1"/>
            </p:cNvSpPr>
            <p:nvPr/>
          </p:nvSpPr>
          <p:spPr bwMode="hidden">
            <a:xfrm>
              <a:off x="4131" y="1284"/>
              <a:ext cx="111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62" name="Oval 138"/>
            <p:cNvSpPr>
              <a:spLocks noChangeArrowheads="1"/>
            </p:cNvSpPr>
            <p:nvPr/>
          </p:nvSpPr>
          <p:spPr bwMode="hidden">
            <a:xfrm>
              <a:off x="3477" y="1163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63" name="Oval 139"/>
            <p:cNvSpPr>
              <a:spLocks noChangeArrowheads="1"/>
            </p:cNvSpPr>
            <p:nvPr/>
          </p:nvSpPr>
          <p:spPr bwMode="hidden">
            <a:xfrm>
              <a:off x="3315" y="1229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64" name="Oval 140"/>
            <p:cNvSpPr>
              <a:spLocks noChangeArrowheads="1"/>
            </p:cNvSpPr>
            <p:nvPr/>
          </p:nvSpPr>
          <p:spPr bwMode="hidden">
            <a:xfrm>
              <a:off x="3174" y="1112"/>
              <a:ext cx="112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65" name="Oval 141"/>
            <p:cNvSpPr>
              <a:spLocks noChangeArrowheads="1"/>
            </p:cNvSpPr>
            <p:nvPr/>
          </p:nvSpPr>
          <p:spPr bwMode="hidden">
            <a:xfrm>
              <a:off x="2396" y="1051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66" name="Oval 142"/>
            <p:cNvSpPr>
              <a:spLocks noChangeArrowheads="1"/>
            </p:cNvSpPr>
            <p:nvPr/>
          </p:nvSpPr>
          <p:spPr bwMode="hidden">
            <a:xfrm>
              <a:off x="2769" y="1446"/>
              <a:ext cx="111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67" name="Oval 143"/>
            <p:cNvSpPr>
              <a:spLocks noChangeArrowheads="1"/>
            </p:cNvSpPr>
            <p:nvPr/>
          </p:nvSpPr>
          <p:spPr bwMode="hidden">
            <a:xfrm>
              <a:off x="2656" y="1294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68" name="Oval 144"/>
            <p:cNvSpPr>
              <a:spLocks noChangeArrowheads="1"/>
            </p:cNvSpPr>
            <p:nvPr/>
          </p:nvSpPr>
          <p:spPr bwMode="hidden">
            <a:xfrm>
              <a:off x="2501" y="1159"/>
              <a:ext cx="111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69" name="Oval 145"/>
            <p:cNvSpPr>
              <a:spLocks noChangeArrowheads="1"/>
            </p:cNvSpPr>
            <p:nvPr/>
          </p:nvSpPr>
          <p:spPr bwMode="hidden">
            <a:xfrm>
              <a:off x="2222" y="1101"/>
              <a:ext cx="112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70" name="Oval 146"/>
            <p:cNvSpPr>
              <a:spLocks noChangeArrowheads="1"/>
            </p:cNvSpPr>
            <p:nvPr/>
          </p:nvSpPr>
          <p:spPr bwMode="hidden">
            <a:xfrm>
              <a:off x="2029" y="1162"/>
              <a:ext cx="111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71" name="Oval 147"/>
            <p:cNvSpPr>
              <a:spLocks noChangeArrowheads="1"/>
            </p:cNvSpPr>
            <p:nvPr/>
          </p:nvSpPr>
          <p:spPr bwMode="hidden">
            <a:xfrm>
              <a:off x="1875" y="1356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72" name="Oval 148"/>
            <p:cNvSpPr>
              <a:spLocks noChangeArrowheads="1"/>
            </p:cNvSpPr>
            <p:nvPr/>
          </p:nvSpPr>
          <p:spPr bwMode="hidden">
            <a:xfrm>
              <a:off x="1809" y="1223"/>
              <a:ext cx="111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73" name="Oval 149"/>
            <p:cNvSpPr>
              <a:spLocks noChangeArrowheads="1"/>
            </p:cNvSpPr>
            <p:nvPr/>
          </p:nvSpPr>
          <p:spPr bwMode="hidden">
            <a:xfrm>
              <a:off x="1738" y="1098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74" name="Oval 150"/>
            <p:cNvSpPr>
              <a:spLocks noChangeArrowheads="1"/>
            </p:cNvSpPr>
            <p:nvPr/>
          </p:nvSpPr>
          <p:spPr bwMode="hidden">
            <a:xfrm>
              <a:off x="1583" y="1289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75" name="Oval 151"/>
            <p:cNvSpPr>
              <a:spLocks noChangeArrowheads="1"/>
            </p:cNvSpPr>
            <p:nvPr/>
          </p:nvSpPr>
          <p:spPr bwMode="hidden">
            <a:xfrm>
              <a:off x="1379" y="1343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76" name="Oval 152"/>
            <p:cNvSpPr>
              <a:spLocks noChangeArrowheads="1"/>
            </p:cNvSpPr>
            <p:nvPr/>
          </p:nvSpPr>
          <p:spPr bwMode="hidden">
            <a:xfrm>
              <a:off x="1529" y="1156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77" name="Oval 153"/>
            <p:cNvSpPr>
              <a:spLocks noChangeArrowheads="1"/>
            </p:cNvSpPr>
            <p:nvPr/>
          </p:nvSpPr>
          <p:spPr bwMode="hidden">
            <a:xfrm>
              <a:off x="1294" y="1222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78" name="Oval 154"/>
            <p:cNvSpPr>
              <a:spLocks noChangeArrowheads="1"/>
            </p:cNvSpPr>
            <p:nvPr/>
          </p:nvSpPr>
          <p:spPr bwMode="hidden">
            <a:xfrm>
              <a:off x="1314" y="1112"/>
              <a:ext cx="112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79" name="Oval 155"/>
            <p:cNvSpPr>
              <a:spLocks noChangeArrowheads="1"/>
            </p:cNvSpPr>
            <p:nvPr/>
          </p:nvSpPr>
          <p:spPr bwMode="hidden">
            <a:xfrm>
              <a:off x="1082" y="1166"/>
              <a:ext cx="111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80" name="Oval 156"/>
            <p:cNvSpPr>
              <a:spLocks noChangeArrowheads="1"/>
            </p:cNvSpPr>
            <p:nvPr/>
          </p:nvSpPr>
          <p:spPr bwMode="hidden">
            <a:xfrm>
              <a:off x="877" y="1121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81" name="Oval 157"/>
            <p:cNvSpPr>
              <a:spLocks noChangeArrowheads="1"/>
            </p:cNvSpPr>
            <p:nvPr/>
          </p:nvSpPr>
          <p:spPr bwMode="hidden">
            <a:xfrm>
              <a:off x="875" y="1216"/>
              <a:ext cx="111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82" name="Oval 158"/>
            <p:cNvSpPr>
              <a:spLocks noChangeArrowheads="1"/>
            </p:cNvSpPr>
            <p:nvPr/>
          </p:nvSpPr>
          <p:spPr bwMode="hidden">
            <a:xfrm>
              <a:off x="680" y="1170"/>
              <a:ext cx="112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83" name="Oval 159"/>
            <p:cNvSpPr>
              <a:spLocks noChangeArrowheads="1"/>
            </p:cNvSpPr>
            <p:nvPr/>
          </p:nvSpPr>
          <p:spPr bwMode="hidden">
            <a:xfrm>
              <a:off x="411" y="1232"/>
              <a:ext cx="111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84" name="Oval 160"/>
            <p:cNvSpPr>
              <a:spLocks noChangeArrowheads="1"/>
            </p:cNvSpPr>
            <p:nvPr/>
          </p:nvSpPr>
          <p:spPr bwMode="hidden">
            <a:xfrm>
              <a:off x="434" y="1100"/>
              <a:ext cx="112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85" name="Oval 161"/>
            <p:cNvSpPr>
              <a:spLocks noChangeArrowheads="1"/>
            </p:cNvSpPr>
            <p:nvPr/>
          </p:nvSpPr>
          <p:spPr bwMode="hidden">
            <a:xfrm>
              <a:off x="119" y="1312"/>
              <a:ext cx="111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86" name="Oval 162"/>
            <p:cNvSpPr>
              <a:spLocks noChangeArrowheads="1"/>
            </p:cNvSpPr>
            <p:nvPr/>
          </p:nvSpPr>
          <p:spPr bwMode="hidden">
            <a:xfrm>
              <a:off x="858" y="1001"/>
              <a:ext cx="101" cy="38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87" name="Oval 163"/>
            <p:cNvSpPr>
              <a:spLocks noChangeArrowheads="1"/>
            </p:cNvSpPr>
            <p:nvPr/>
          </p:nvSpPr>
          <p:spPr bwMode="hidden">
            <a:xfrm>
              <a:off x="1341" y="1013"/>
              <a:ext cx="101" cy="3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88" name="Oval 164"/>
            <p:cNvSpPr>
              <a:spLocks noChangeArrowheads="1"/>
            </p:cNvSpPr>
            <p:nvPr/>
          </p:nvSpPr>
          <p:spPr bwMode="hidden">
            <a:xfrm>
              <a:off x="1739" y="1008"/>
              <a:ext cx="101" cy="38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89" name="Oval 165"/>
            <p:cNvSpPr>
              <a:spLocks noChangeArrowheads="1"/>
            </p:cNvSpPr>
            <p:nvPr/>
          </p:nvSpPr>
          <p:spPr bwMode="hidden">
            <a:xfrm>
              <a:off x="2116" y="1001"/>
              <a:ext cx="100" cy="3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90" name="Oval 166"/>
            <p:cNvSpPr>
              <a:spLocks noChangeArrowheads="1"/>
            </p:cNvSpPr>
            <p:nvPr/>
          </p:nvSpPr>
          <p:spPr bwMode="hidden">
            <a:xfrm>
              <a:off x="2320" y="941"/>
              <a:ext cx="101" cy="3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91" name="Oval 167"/>
            <p:cNvSpPr>
              <a:spLocks noChangeArrowheads="1"/>
            </p:cNvSpPr>
            <p:nvPr/>
          </p:nvSpPr>
          <p:spPr bwMode="hidden">
            <a:xfrm>
              <a:off x="2601" y="995"/>
              <a:ext cx="101" cy="3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92" name="Oval 168"/>
            <p:cNvSpPr>
              <a:spLocks noChangeArrowheads="1"/>
            </p:cNvSpPr>
            <p:nvPr/>
          </p:nvSpPr>
          <p:spPr bwMode="hidden">
            <a:xfrm>
              <a:off x="1667" y="1420"/>
              <a:ext cx="106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93" name="Oval 169"/>
            <p:cNvSpPr>
              <a:spLocks noChangeArrowheads="1"/>
            </p:cNvSpPr>
            <p:nvPr/>
          </p:nvSpPr>
          <p:spPr bwMode="hidden">
            <a:xfrm>
              <a:off x="2557" y="1516"/>
              <a:ext cx="123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94" name="Oval 170"/>
            <p:cNvSpPr>
              <a:spLocks noChangeArrowheads="1"/>
            </p:cNvSpPr>
            <p:nvPr/>
          </p:nvSpPr>
          <p:spPr bwMode="hidden">
            <a:xfrm>
              <a:off x="3619" y="1287"/>
              <a:ext cx="112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95" name="Oval 171"/>
            <p:cNvSpPr>
              <a:spLocks noChangeArrowheads="1"/>
            </p:cNvSpPr>
            <p:nvPr/>
          </p:nvSpPr>
          <p:spPr bwMode="hidden">
            <a:xfrm>
              <a:off x="3791" y="1212"/>
              <a:ext cx="111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96" name="Oval 172"/>
            <p:cNvSpPr>
              <a:spLocks noChangeArrowheads="1"/>
            </p:cNvSpPr>
            <p:nvPr/>
          </p:nvSpPr>
          <p:spPr bwMode="hidden">
            <a:xfrm>
              <a:off x="2134" y="908"/>
              <a:ext cx="79" cy="3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97" name="Oval 173"/>
            <p:cNvSpPr>
              <a:spLocks noChangeArrowheads="1"/>
            </p:cNvSpPr>
            <p:nvPr/>
          </p:nvSpPr>
          <p:spPr bwMode="hidden">
            <a:xfrm>
              <a:off x="1264" y="908"/>
              <a:ext cx="79" cy="3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98" name="Oval 174"/>
            <p:cNvSpPr>
              <a:spLocks noChangeArrowheads="1"/>
            </p:cNvSpPr>
            <p:nvPr/>
          </p:nvSpPr>
          <p:spPr bwMode="hidden">
            <a:xfrm>
              <a:off x="1471" y="869"/>
              <a:ext cx="79" cy="3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7999" name="Oval 175"/>
            <p:cNvSpPr>
              <a:spLocks noChangeArrowheads="1"/>
            </p:cNvSpPr>
            <p:nvPr/>
          </p:nvSpPr>
          <p:spPr bwMode="hidden">
            <a:xfrm>
              <a:off x="1650" y="824"/>
              <a:ext cx="83" cy="3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00" name="Oval 176"/>
            <p:cNvSpPr>
              <a:spLocks noChangeArrowheads="1"/>
            </p:cNvSpPr>
            <p:nvPr/>
          </p:nvSpPr>
          <p:spPr bwMode="hidden">
            <a:xfrm>
              <a:off x="1918" y="869"/>
              <a:ext cx="84" cy="3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01" name="Oval 177"/>
            <p:cNvSpPr>
              <a:spLocks noChangeArrowheads="1"/>
            </p:cNvSpPr>
            <p:nvPr/>
          </p:nvSpPr>
          <p:spPr bwMode="hidden">
            <a:xfrm>
              <a:off x="1720" y="923"/>
              <a:ext cx="83" cy="3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02" name="Oval 178"/>
            <p:cNvSpPr>
              <a:spLocks noChangeArrowheads="1"/>
            </p:cNvSpPr>
            <p:nvPr/>
          </p:nvSpPr>
          <p:spPr bwMode="hidden">
            <a:xfrm>
              <a:off x="1913" y="957"/>
              <a:ext cx="95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03" name="Oval 179"/>
            <p:cNvSpPr>
              <a:spLocks noChangeArrowheads="1"/>
            </p:cNvSpPr>
            <p:nvPr/>
          </p:nvSpPr>
          <p:spPr bwMode="hidden">
            <a:xfrm>
              <a:off x="1541" y="962"/>
              <a:ext cx="89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04" name="Oval 180"/>
            <p:cNvSpPr>
              <a:spLocks noChangeArrowheads="1"/>
            </p:cNvSpPr>
            <p:nvPr/>
          </p:nvSpPr>
          <p:spPr bwMode="hidden">
            <a:xfrm>
              <a:off x="1076" y="953"/>
              <a:ext cx="101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05" name="Oval 181"/>
            <p:cNvSpPr>
              <a:spLocks noChangeArrowheads="1"/>
            </p:cNvSpPr>
            <p:nvPr/>
          </p:nvSpPr>
          <p:spPr bwMode="hidden">
            <a:xfrm>
              <a:off x="1983" y="4027"/>
              <a:ext cx="195" cy="105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06" name="Oval 182"/>
            <p:cNvSpPr>
              <a:spLocks noChangeArrowheads="1"/>
            </p:cNvSpPr>
            <p:nvPr/>
          </p:nvSpPr>
          <p:spPr bwMode="hidden">
            <a:xfrm>
              <a:off x="2460" y="3671"/>
              <a:ext cx="196" cy="11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07" name="Oval 183"/>
            <p:cNvSpPr>
              <a:spLocks noChangeArrowheads="1"/>
            </p:cNvSpPr>
            <p:nvPr/>
          </p:nvSpPr>
          <p:spPr bwMode="hidden">
            <a:xfrm>
              <a:off x="3238" y="3121"/>
              <a:ext cx="168" cy="95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08" name="Oval 184"/>
            <p:cNvSpPr>
              <a:spLocks noChangeArrowheads="1"/>
            </p:cNvSpPr>
            <p:nvPr/>
          </p:nvSpPr>
          <p:spPr bwMode="hidden">
            <a:xfrm>
              <a:off x="3550" y="2880"/>
              <a:ext cx="157" cy="89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09" name="Oval 185"/>
            <p:cNvSpPr>
              <a:spLocks noChangeArrowheads="1"/>
            </p:cNvSpPr>
            <p:nvPr/>
          </p:nvSpPr>
          <p:spPr bwMode="hidden">
            <a:xfrm>
              <a:off x="2892" y="3377"/>
              <a:ext cx="168" cy="95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10" name="Oval 186"/>
            <p:cNvSpPr>
              <a:spLocks noChangeArrowheads="1"/>
            </p:cNvSpPr>
            <p:nvPr/>
          </p:nvSpPr>
          <p:spPr bwMode="hidden">
            <a:xfrm>
              <a:off x="3869" y="2657"/>
              <a:ext cx="151" cy="84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11" name="Oval 187"/>
            <p:cNvSpPr>
              <a:spLocks noChangeArrowheads="1"/>
            </p:cNvSpPr>
            <p:nvPr/>
          </p:nvSpPr>
          <p:spPr bwMode="hidden">
            <a:xfrm>
              <a:off x="4090" y="2475"/>
              <a:ext cx="156" cy="89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12" name="Oval 188"/>
            <p:cNvSpPr>
              <a:spLocks noChangeArrowheads="1"/>
            </p:cNvSpPr>
            <p:nvPr/>
          </p:nvSpPr>
          <p:spPr bwMode="hidden">
            <a:xfrm>
              <a:off x="4327" y="2314"/>
              <a:ext cx="134" cy="7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13" name="Oval 189"/>
            <p:cNvSpPr>
              <a:spLocks noChangeArrowheads="1"/>
            </p:cNvSpPr>
            <p:nvPr/>
          </p:nvSpPr>
          <p:spPr bwMode="hidden">
            <a:xfrm>
              <a:off x="4712" y="2022"/>
              <a:ext cx="134" cy="73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14" name="Oval 190"/>
            <p:cNvSpPr>
              <a:spLocks noChangeArrowheads="1"/>
            </p:cNvSpPr>
            <p:nvPr/>
          </p:nvSpPr>
          <p:spPr bwMode="hidden">
            <a:xfrm>
              <a:off x="4533" y="2162"/>
              <a:ext cx="139" cy="6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15" name="Oval 191"/>
            <p:cNvSpPr>
              <a:spLocks noChangeArrowheads="1"/>
            </p:cNvSpPr>
            <p:nvPr/>
          </p:nvSpPr>
          <p:spPr bwMode="hidden">
            <a:xfrm>
              <a:off x="4863" y="1920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16" name="Oval 192"/>
            <p:cNvSpPr>
              <a:spLocks noChangeArrowheads="1"/>
            </p:cNvSpPr>
            <p:nvPr/>
          </p:nvSpPr>
          <p:spPr bwMode="hidden">
            <a:xfrm>
              <a:off x="5009" y="1807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17" name="Oval 193"/>
            <p:cNvSpPr>
              <a:spLocks noChangeArrowheads="1"/>
            </p:cNvSpPr>
            <p:nvPr/>
          </p:nvSpPr>
          <p:spPr bwMode="hidden">
            <a:xfrm>
              <a:off x="5161" y="1702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18" name="Oval 194"/>
            <p:cNvSpPr>
              <a:spLocks noChangeArrowheads="1"/>
            </p:cNvSpPr>
            <p:nvPr/>
          </p:nvSpPr>
          <p:spPr bwMode="hidden">
            <a:xfrm>
              <a:off x="5277" y="1614"/>
              <a:ext cx="124" cy="5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19" name="Oval 195"/>
            <p:cNvSpPr>
              <a:spLocks noChangeArrowheads="1"/>
            </p:cNvSpPr>
            <p:nvPr/>
          </p:nvSpPr>
          <p:spPr bwMode="hidden">
            <a:xfrm>
              <a:off x="5398" y="1521"/>
              <a:ext cx="123" cy="5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20" name="Oval 196"/>
            <p:cNvSpPr>
              <a:spLocks noChangeArrowheads="1"/>
            </p:cNvSpPr>
            <p:nvPr/>
          </p:nvSpPr>
          <p:spPr bwMode="hidden">
            <a:xfrm>
              <a:off x="3255" y="4071"/>
              <a:ext cx="196" cy="106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21" name="Oval 197"/>
            <p:cNvSpPr>
              <a:spLocks noChangeArrowheads="1"/>
            </p:cNvSpPr>
            <p:nvPr/>
          </p:nvSpPr>
          <p:spPr bwMode="hidden">
            <a:xfrm>
              <a:off x="3651" y="3693"/>
              <a:ext cx="196" cy="111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22" name="Oval 198"/>
            <p:cNvSpPr>
              <a:spLocks noChangeArrowheads="1"/>
            </p:cNvSpPr>
            <p:nvPr/>
          </p:nvSpPr>
          <p:spPr bwMode="hidden">
            <a:xfrm>
              <a:off x="4773" y="3705"/>
              <a:ext cx="201" cy="106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3921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23" name="Oval 199"/>
            <p:cNvSpPr>
              <a:spLocks noChangeArrowheads="1"/>
            </p:cNvSpPr>
            <p:nvPr/>
          </p:nvSpPr>
          <p:spPr bwMode="hidden">
            <a:xfrm>
              <a:off x="4491" y="4049"/>
              <a:ext cx="196" cy="105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3921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24" name="Oval 200"/>
            <p:cNvSpPr>
              <a:spLocks noChangeArrowheads="1"/>
            </p:cNvSpPr>
            <p:nvPr/>
          </p:nvSpPr>
          <p:spPr bwMode="hidden">
            <a:xfrm>
              <a:off x="3989" y="3396"/>
              <a:ext cx="168" cy="96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25" name="Oval 201"/>
            <p:cNvSpPr>
              <a:spLocks noChangeArrowheads="1"/>
            </p:cNvSpPr>
            <p:nvPr/>
          </p:nvSpPr>
          <p:spPr bwMode="hidden">
            <a:xfrm>
              <a:off x="4263" y="3141"/>
              <a:ext cx="167" cy="95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26" name="Oval 202"/>
            <p:cNvSpPr>
              <a:spLocks noChangeArrowheads="1"/>
            </p:cNvSpPr>
            <p:nvPr/>
          </p:nvSpPr>
          <p:spPr bwMode="hidden">
            <a:xfrm>
              <a:off x="5044" y="3418"/>
              <a:ext cx="167" cy="95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3921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27" name="Oval 203"/>
            <p:cNvSpPr>
              <a:spLocks noChangeArrowheads="1"/>
            </p:cNvSpPr>
            <p:nvPr/>
          </p:nvSpPr>
          <p:spPr bwMode="hidden">
            <a:xfrm>
              <a:off x="4553" y="2873"/>
              <a:ext cx="156" cy="83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28" name="Oval 204"/>
            <p:cNvSpPr>
              <a:spLocks noChangeArrowheads="1"/>
            </p:cNvSpPr>
            <p:nvPr/>
          </p:nvSpPr>
          <p:spPr bwMode="hidden">
            <a:xfrm>
              <a:off x="5293" y="3116"/>
              <a:ext cx="168" cy="95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29" name="Oval 205"/>
            <p:cNvSpPr>
              <a:spLocks noChangeArrowheads="1"/>
            </p:cNvSpPr>
            <p:nvPr/>
          </p:nvSpPr>
          <p:spPr bwMode="hidden">
            <a:xfrm>
              <a:off x="5497" y="2879"/>
              <a:ext cx="156" cy="89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3921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30" name="Oval 206"/>
            <p:cNvSpPr>
              <a:spLocks noChangeArrowheads="1"/>
            </p:cNvSpPr>
            <p:nvPr/>
          </p:nvSpPr>
          <p:spPr bwMode="hidden">
            <a:xfrm>
              <a:off x="4772" y="2673"/>
              <a:ext cx="156" cy="83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31" name="Oval 207"/>
            <p:cNvSpPr>
              <a:spLocks noChangeArrowheads="1"/>
            </p:cNvSpPr>
            <p:nvPr/>
          </p:nvSpPr>
          <p:spPr bwMode="hidden">
            <a:xfrm>
              <a:off x="4966" y="2488"/>
              <a:ext cx="156" cy="84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32" name="Oval 208"/>
            <p:cNvSpPr>
              <a:spLocks noChangeArrowheads="1"/>
            </p:cNvSpPr>
            <p:nvPr/>
          </p:nvSpPr>
          <p:spPr bwMode="hidden">
            <a:xfrm>
              <a:off x="5444" y="2052"/>
              <a:ext cx="134" cy="73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33" name="Oval 209"/>
            <p:cNvSpPr>
              <a:spLocks noChangeArrowheads="1"/>
            </p:cNvSpPr>
            <p:nvPr/>
          </p:nvSpPr>
          <p:spPr bwMode="hidden">
            <a:xfrm>
              <a:off x="5161" y="2314"/>
              <a:ext cx="140" cy="73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34" name="Oval 210"/>
            <p:cNvSpPr>
              <a:spLocks noChangeArrowheads="1"/>
            </p:cNvSpPr>
            <p:nvPr/>
          </p:nvSpPr>
          <p:spPr bwMode="hidden">
            <a:xfrm>
              <a:off x="5318" y="2176"/>
              <a:ext cx="134" cy="61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35" name="Oval 211"/>
            <p:cNvSpPr>
              <a:spLocks noChangeArrowheads="1"/>
            </p:cNvSpPr>
            <p:nvPr/>
          </p:nvSpPr>
          <p:spPr bwMode="hidden">
            <a:xfrm>
              <a:off x="5581" y="1933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36" name="Oval 212"/>
            <p:cNvSpPr>
              <a:spLocks noChangeArrowheads="1"/>
            </p:cNvSpPr>
            <p:nvPr/>
          </p:nvSpPr>
          <p:spPr bwMode="hidden">
            <a:xfrm>
              <a:off x="5689" y="1811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37" name="Oval 213"/>
            <p:cNvSpPr>
              <a:spLocks noChangeArrowheads="1"/>
            </p:cNvSpPr>
            <p:nvPr/>
          </p:nvSpPr>
          <p:spPr bwMode="hidden">
            <a:xfrm>
              <a:off x="5663" y="2680"/>
              <a:ext cx="156" cy="83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38" name="Oval 214"/>
            <p:cNvSpPr>
              <a:spLocks noChangeArrowheads="1"/>
            </p:cNvSpPr>
            <p:nvPr/>
          </p:nvSpPr>
          <p:spPr bwMode="hidden">
            <a:xfrm>
              <a:off x="-65" y="2865"/>
              <a:ext cx="150" cy="8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39" name="Oval 215"/>
            <p:cNvSpPr>
              <a:spLocks noChangeArrowheads="1"/>
            </p:cNvSpPr>
            <p:nvPr/>
          </p:nvSpPr>
          <p:spPr bwMode="hidden">
            <a:xfrm>
              <a:off x="2" y="2477"/>
              <a:ext cx="156" cy="8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40" name="Oval 216"/>
            <p:cNvSpPr>
              <a:spLocks noChangeArrowheads="1"/>
            </p:cNvSpPr>
            <p:nvPr/>
          </p:nvSpPr>
          <p:spPr bwMode="hidden">
            <a:xfrm>
              <a:off x="-9" y="1436"/>
              <a:ext cx="106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78041" name="Oval 217"/>
            <p:cNvSpPr>
              <a:spLocks noChangeArrowheads="1"/>
            </p:cNvSpPr>
            <p:nvPr/>
          </p:nvSpPr>
          <p:spPr bwMode="hidden">
            <a:xfrm>
              <a:off x="5624" y="4010"/>
              <a:ext cx="201" cy="106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3921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</p:grpSp>
      <p:sp>
        <p:nvSpPr>
          <p:cNvPr id="78042" name="Rectangle 2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defRPr>
            </a:lvl1pPr>
          </a:lstStyle>
          <a:p>
            <a:pPr>
              <a:defRPr/>
            </a:pPr>
            <a:fld id="{0C0A1D1B-364B-C74B-8F30-9552950A831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8043" name="Rectangle 2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044" name="Rectangle 2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045" name="Rectangle 2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8046" name="Rectangle 222"/>
          <p:cNvSpPr>
            <a:spLocks noGrp="1" noChangeArrowheads="1"/>
          </p:cNvSpPr>
          <p:nvPr>
            <p:ph type="title"/>
          </p:nvPr>
        </p:nvSpPr>
        <p:spPr bwMode="auto">
          <a:xfrm>
            <a:off x="1752600" y="228600"/>
            <a:ext cx="6934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223" name="Picture 20" descr="osg_logo"/>
          <p:cNvPicPr>
            <a:picLocks noChangeAspect="1" noChangeArrowheads="1"/>
          </p:cNvPicPr>
          <p:nvPr userDrawn="1"/>
        </p:nvPicPr>
        <p:blipFill>
          <a:blip r:embed="rId17"/>
          <a:srcRect r="20331" b="24454"/>
          <a:stretch>
            <a:fillRect/>
          </a:stretch>
        </p:blipFill>
        <p:spPr bwMode="auto">
          <a:xfrm>
            <a:off x="228600" y="381000"/>
            <a:ext cx="1498600" cy="719099"/>
          </a:xfrm>
          <a:prstGeom prst="rect">
            <a:avLst/>
          </a:prstGeom>
          <a:noFill/>
        </p:spPr>
      </p:pic>
      <p:sp>
        <p:nvSpPr>
          <p:cNvPr id="225" name="TextBox 224"/>
          <p:cNvSpPr txBox="1"/>
          <p:nvPr userDrawn="1"/>
        </p:nvSpPr>
        <p:spPr>
          <a:xfrm>
            <a:off x="152400" y="990600"/>
            <a:ext cx="1484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C920"/>
                </a:solidFill>
              </a:rPr>
              <a:t>Open Science</a:t>
            </a:r>
            <a:r>
              <a:rPr lang="en-US" sz="1200" baseline="0" dirty="0" smtClean="0">
                <a:solidFill>
                  <a:srgbClr val="FFC920"/>
                </a:solidFill>
              </a:rPr>
              <a:t> Grid</a:t>
            </a:r>
            <a:endParaRPr lang="en-US" sz="1200" dirty="0">
              <a:solidFill>
                <a:srgbClr val="FFC9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90108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pitchFamily="-108" charset="-128"/>
          <a:cs typeface="ＭＳ Ｐゴシック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10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10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10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10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charset="2"/>
        <a:buBlip>
          <a:blip r:embed="rId18"/>
        </a:buBlip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08" charset="-128"/>
          <a:cs typeface="ＭＳ Ｐゴシック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charset="2"/>
        <a:buBlip>
          <a:blip r:embed="rId18"/>
        </a:buBlip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ヒラギノ角ゴ Pro W3" charset="-128"/>
          <a:cs typeface="ヒラギノ角ゴ Pro W3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ヒラギノ角ゴ Pro W3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charset="2"/>
        <a:buBlip>
          <a:blip r:embed="rId18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ヒラギノ角ゴ Pro W3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-108" charset="2"/>
        <a:buBlip>
          <a:blip r:embed="rId18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08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-108" charset="2"/>
        <a:buBlip>
          <a:blip r:embed="rId18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08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-108" charset="2"/>
        <a:buBlip>
          <a:blip r:embed="rId18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08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-108" charset="2"/>
        <a:buBlip>
          <a:blip r:embed="rId18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0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7.png"/><Relationship Id="rId3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7.png"/><Relationship Id="rId3" Type="http://schemas.openxmlformats.org/officeDocument/2006/relationships/image" Target="../media/image5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jpeg"/><Relationship Id="rId5" Type="http://schemas.openxmlformats.org/officeDocument/2006/relationships/image" Target="../media/image59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jpe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microsoft.com/office/2007/relationships/hdphoto" Target="../media/hdphoto1.wdp"/><Relationship Id="rId8" Type="http://schemas.openxmlformats.org/officeDocument/2006/relationships/image" Target="../media/image17.png"/><Relationship Id="rId9" Type="http://schemas.microsoft.com/office/2007/relationships/hdphoto" Target="../media/hdphoto2.wdp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20" Type="http://schemas.openxmlformats.org/officeDocument/2006/relationships/image" Target="../media/image37.png"/><Relationship Id="rId21" Type="http://schemas.openxmlformats.org/officeDocument/2006/relationships/image" Target="../media/image38.jpeg"/><Relationship Id="rId22" Type="http://schemas.openxmlformats.org/officeDocument/2006/relationships/image" Target="../media/image39.png"/><Relationship Id="rId23" Type="http://schemas.openxmlformats.org/officeDocument/2006/relationships/image" Target="../media/image40.png"/><Relationship Id="rId24" Type="http://schemas.openxmlformats.org/officeDocument/2006/relationships/image" Target="../media/image41.png"/><Relationship Id="rId25" Type="http://schemas.openxmlformats.org/officeDocument/2006/relationships/image" Target="../media/image42.png"/><Relationship Id="rId26" Type="http://schemas.openxmlformats.org/officeDocument/2006/relationships/image" Target="../media/image43.png"/><Relationship Id="rId27" Type="http://schemas.openxmlformats.org/officeDocument/2006/relationships/image" Target="../media/image44.png"/><Relationship Id="rId28" Type="http://schemas.openxmlformats.org/officeDocument/2006/relationships/image" Target="../media/image45.png"/><Relationship Id="rId29" Type="http://schemas.openxmlformats.org/officeDocument/2006/relationships/image" Target="../media/image46.png"/><Relationship Id="rId30" Type="http://schemas.openxmlformats.org/officeDocument/2006/relationships/image" Target="../media/image47.png"/><Relationship Id="rId31" Type="http://schemas.openxmlformats.org/officeDocument/2006/relationships/image" Target="../media/image48.png"/><Relationship Id="rId32" Type="http://schemas.openxmlformats.org/officeDocument/2006/relationships/image" Target="../media/image49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jpe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51.png"/><Relationship Id="rId5" Type="http://schemas.openxmlformats.org/officeDocument/2006/relationships/image" Target="../media/image52.gif"/><Relationship Id="rId6" Type="http://schemas.openxmlformats.org/officeDocument/2006/relationships/image" Target="../media/image53.jpg"/><Relationship Id="rId7" Type="http://schemas.openxmlformats.org/officeDocument/2006/relationships/image" Target="../media/image54.jpg"/><Relationship Id="rId8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4"/>
          <p:cNvSpPr>
            <a:spLocks noGrp="1"/>
          </p:cNvSpPr>
          <p:nvPr>
            <p:ph type="ctrTitle"/>
          </p:nvPr>
        </p:nvSpPr>
        <p:spPr>
          <a:xfrm>
            <a:off x="609600" y="1905000"/>
            <a:ext cx="7848600" cy="20574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XSEDE12 Panel:</a:t>
            </a:r>
            <a:br>
              <a:rPr lang="en-US">
                <a:latin typeface="Arial" charset="0"/>
                <a:ea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</a:rPr>
              <a:t>Security for </a:t>
            </a:r>
            <a:br>
              <a:rPr lang="en-US">
                <a:latin typeface="Arial" charset="0"/>
                <a:ea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</a:rPr>
              <a:t>Science Gateways and </a:t>
            </a:r>
            <a:br>
              <a:rPr lang="en-US">
                <a:latin typeface="Arial" charset="0"/>
                <a:ea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</a:rPr>
              <a:t>Campus Bridging</a:t>
            </a:r>
          </a:p>
        </p:txBody>
      </p:sp>
      <p:sp>
        <p:nvSpPr>
          <p:cNvPr id="15363" name="Subtitle 5"/>
          <p:cNvSpPr>
            <a:spLocks noGrp="1"/>
          </p:cNvSpPr>
          <p:nvPr>
            <p:ph type="subTitle" idx="1"/>
          </p:nvPr>
        </p:nvSpPr>
        <p:spPr>
          <a:xfrm>
            <a:off x="609600" y="4038600"/>
            <a:ext cx="7848600" cy="9144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B9CDE5"/>
                </a:solidFill>
                <a:latin typeface="Arial" charset="0"/>
                <a:ea typeface="ＭＳ Ｐゴシック" charset="0"/>
                <a:cs typeface="Arial" charset="0"/>
              </a:rPr>
              <a:t>Jim Basney, Randy Butler, Dan Fraser, </a:t>
            </a:r>
            <a:br>
              <a:rPr lang="en-US">
                <a:solidFill>
                  <a:srgbClr val="B9CDE5"/>
                </a:solidFill>
                <a:latin typeface="Arial" charset="0"/>
                <a:ea typeface="ＭＳ Ｐゴシック" charset="0"/>
                <a:cs typeface="Arial" charset="0"/>
              </a:rPr>
            </a:br>
            <a:r>
              <a:rPr lang="en-US">
                <a:solidFill>
                  <a:srgbClr val="B9CDE5"/>
                </a:solidFill>
                <a:latin typeface="Arial" charset="0"/>
                <a:ea typeface="ＭＳ Ｐゴシック" charset="0"/>
                <a:cs typeface="Arial" charset="0"/>
              </a:rPr>
              <a:t>Suresh Marru, and Craig Stewart</a:t>
            </a:r>
          </a:p>
        </p:txBody>
      </p:sp>
      <p:sp>
        <p:nvSpPr>
          <p:cNvPr id="2" name="Rectangle 1"/>
          <p:cNvSpPr/>
          <p:nvPr/>
        </p:nvSpPr>
        <p:spPr>
          <a:xfrm>
            <a:off x="635356" y="457200"/>
            <a:ext cx="4172086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go.illinois.edu</a:t>
            </a:r>
            <a:r>
              <a:rPr lang="en-US" sz="2400" dirty="0">
                <a:solidFill>
                  <a:schemeClr val="bg1"/>
                </a:solidFill>
              </a:rPr>
              <a:t>/xsede12secpanel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/>
          <a:lstStyle/>
          <a:p>
            <a:r>
              <a:rPr lang="en-US" dirty="0" smtClean="0"/>
              <a:t>Gateway Security Needs Contd.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90" y="762000"/>
            <a:ext cx="8610709" cy="5334000"/>
          </a:xfrm>
        </p:spPr>
        <p:txBody>
          <a:bodyPr/>
          <a:lstStyle/>
          <a:p>
            <a:r>
              <a:rPr lang="en-US" dirty="0" smtClean="0"/>
              <a:t>Currently there is a discontinuity between </a:t>
            </a:r>
            <a:r>
              <a:rPr lang="en-US" dirty="0"/>
              <a:t>the portal identity management and the community credential used by the </a:t>
            </a:r>
            <a:r>
              <a:rPr lang="en-US" dirty="0" smtClean="0"/>
              <a:t>Gateway Services.</a:t>
            </a:r>
          </a:p>
          <a:p>
            <a:r>
              <a:rPr lang="en-US" dirty="0" smtClean="0"/>
              <a:t>Gateways &amp; XSEDE would like to know:</a:t>
            </a:r>
          </a:p>
          <a:p>
            <a:pPr lvl="1"/>
            <a:r>
              <a:rPr lang="en-US" dirty="0" smtClean="0"/>
              <a:t>Who </a:t>
            </a:r>
            <a:r>
              <a:rPr lang="en-US" dirty="0"/>
              <a:t>is using up all the community allocation hours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ho </a:t>
            </a:r>
            <a:r>
              <a:rPr lang="en-US" dirty="0"/>
              <a:t>was doing something that led to or was correlated with some security incident on the service provider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ow </a:t>
            </a:r>
            <a:r>
              <a:rPr lang="en-US" dirty="0"/>
              <a:t>can we make it simple to create and manage user accounts without compromising service provider security</a:t>
            </a:r>
            <a:r>
              <a:rPr lang="en-US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82219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Gateway security needs Contd..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Gateways would like to have a security frameworks interoperate with other resources they work with including commercial clouds.</a:t>
            </a:r>
          </a:p>
          <a:p>
            <a:r>
              <a:rPr lang="en-US" dirty="0" smtClean="0"/>
              <a:t> Gateway would like to have a mechanism to protect data of individual users all routed through a common community credential. </a:t>
            </a:r>
          </a:p>
          <a:p>
            <a:r>
              <a:rPr lang="en-US" dirty="0" smtClean="0"/>
              <a:t>Users should be able to upload data to a XSEDE resource brokered through a community credential.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0F5F72-1ED2-2744-A412-7FA1710B2F5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25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915400" cy="715962"/>
          </a:xfrm>
        </p:spPr>
        <p:txBody>
          <a:bodyPr/>
          <a:lstStyle/>
          <a:p>
            <a:r>
              <a:rPr lang="en-US" dirty="0" smtClean="0"/>
              <a:t>Some Security risks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gateway credential is compromised, it can be used to submit arbitrary jobs on XSEDE </a:t>
            </a:r>
            <a:r>
              <a:rPr lang="en-US" dirty="0" smtClean="0"/>
              <a:t>resources. </a:t>
            </a:r>
          </a:p>
          <a:p>
            <a:r>
              <a:rPr lang="en-US" dirty="0" smtClean="0"/>
              <a:t>The </a:t>
            </a:r>
            <a:r>
              <a:rPr lang="en-US" dirty="0"/>
              <a:t>gateway credential will either store the encryption passphrase or have an unencrypted private key, both of which are security </a:t>
            </a:r>
            <a:r>
              <a:rPr lang="en-US" dirty="0" smtClean="0"/>
              <a:t>risks. Need better alternatives.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0F5F72-1ED2-2744-A412-7FA1710B2F5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84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ctrTitle"/>
          </p:nvPr>
        </p:nvSpPr>
        <p:spPr>
          <a:xfrm>
            <a:off x="609600" y="2663825"/>
            <a:ext cx="8153400" cy="917575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Campus Bridging Security Challenges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657600"/>
            <a:ext cx="8153400" cy="5048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Craig Stewart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5356" y="457200"/>
            <a:ext cx="4172086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go.illinois.edu</a:t>
            </a:r>
            <a:r>
              <a:rPr lang="en-US" sz="2400" dirty="0">
                <a:solidFill>
                  <a:schemeClr val="bg1"/>
                </a:solidFill>
              </a:rPr>
              <a:t>/xsede12secpanel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Campus Bridging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2296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 smtClean="0">
                <a:effectLst/>
              </a:rPr>
              <a:t>In early 2009 National Science Foundation’s (NSF) Advisory Committee for Cyberinfrastructure (ACCI) charged six different task forces: one of those was called Campus Bridging.</a:t>
            </a:r>
          </a:p>
          <a:p>
            <a:r>
              <a:rPr lang="en-US" sz="2200" i="1" dirty="0" smtClean="0">
                <a:effectLst/>
              </a:rPr>
              <a:t>Cyberinfrastructure consists of computational systems, data and information management, advanced instruments, visualization environments, </a:t>
            </a:r>
            <a:r>
              <a:rPr lang="en-US" sz="2200" i="1" dirty="0" smtClean="0">
                <a:solidFill>
                  <a:srgbClr val="0000FF"/>
                </a:solidFill>
                <a:effectLst/>
              </a:rPr>
              <a:t>and people, all linked together by software and advanced networks</a:t>
            </a:r>
            <a:r>
              <a:rPr lang="en-US" sz="2200" i="1" dirty="0" smtClean="0">
                <a:effectLst/>
              </a:rPr>
              <a:t> to improve scholarly productivity and enable knowledge breakthroughs and discoveries not otherwise possible. </a:t>
            </a:r>
          </a:p>
          <a:p>
            <a:r>
              <a:rPr lang="en-US" sz="2200" dirty="0"/>
              <a:t>The goal of campus bridging is to </a:t>
            </a:r>
            <a:r>
              <a:rPr lang="en-US" sz="2200" dirty="0" smtClean="0"/>
              <a:t>enable virtual proximity:</a:t>
            </a:r>
          </a:p>
          <a:p>
            <a:pPr lvl="1"/>
            <a:r>
              <a:rPr lang="en-US" sz="2200" dirty="0" smtClean="0"/>
              <a:t> the </a:t>
            </a:r>
            <a:r>
              <a:rPr lang="en-US" sz="2200" dirty="0"/>
              <a:t>seamlessly integrated use among </a:t>
            </a:r>
            <a:r>
              <a:rPr lang="en-US" sz="2200" dirty="0" smtClean="0"/>
              <a:t>a </a:t>
            </a:r>
            <a:r>
              <a:rPr lang="en-US" sz="2200" dirty="0"/>
              <a:t>scientist or </a:t>
            </a:r>
            <a:r>
              <a:rPr lang="en-US" sz="2200" dirty="0" smtClean="0"/>
              <a:t>engineer’s personal cyberinfrastructure</a:t>
            </a:r>
            <a:r>
              <a:rPr lang="en-US" sz="2200" dirty="0"/>
              <a:t>;</a:t>
            </a:r>
            <a:r>
              <a:rPr lang="en-US" sz="2200" dirty="0" smtClean="0"/>
              <a:t> </a:t>
            </a:r>
            <a:r>
              <a:rPr lang="en-US" sz="2200" dirty="0"/>
              <a:t>cyberinfrastructure on the scientist’s </a:t>
            </a:r>
            <a:r>
              <a:rPr lang="en-US" sz="2200" dirty="0" smtClean="0"/>
              <a:t>campus; cyberinfrastructure </a:t>
            </a:r>
            <a:r>
              <a:rPr lang="en-US" sz="2200" dirty="0"/>
              <a:t>at other </a:t>
            </a:r>
            <a:r>
              <a:rPr lang="en-US" sz="2200" dirty="0" smtClean="0"/>
              <a:t>campuses; and cyberinfrastructure at </a:t>
            </a:r>
            <a:r>
              <a:rPr lang="en-US" sz="2200" dirty="0"/>
              <a:t>the regional, national, and international </a:t>
            </a:r>
            <a:r>
              <a:rPr lang="en-US" sz="2200" dirty="0" smtClean="0"/>
              <a:t>levels; </a:t>
            </a:r>
            <a:r>
              <a:rPr lang="en-US" sz="2200" dirty="0"/>
              <a:t>as if they were proximate to the </a:t>
            </a:r>
            <a:r>
              <a:rPr lang="en-US" sz="2200" dirty="0" smtClean="0"/>
              <a:t>scientist.</a:t>
            </a:r>
          </a:p>
          <a:p>
            <a:pPr lvl="1"/>
            <a:r>
              <a:rPr lang="en-US" sz="2200" dirty="0" smtClean="0"/>
              <a:t>When </a:t>
            </a:r>
            <a:r>
              <a:rPr lang="en-US" sz="2200" dirty="0"/>
              <a:t>working within the context of a Virtual Organization (VO</a:t>
            </a:r>
            <a:r>
              <a:rPr lang="en-US" sz="2200" dirty="0" smtClean="0"/>
              <a:t>), the goal of campus bridging is to </a:t>
            </a:r>
            <a:r>
              <a:rPr lang="en-US" sz="2200" dirty="0"/>
              <a:t>make the ‘virtual’ aspect of the organization irrelevant (or helpful) to the work of the VO.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924800" y="6248400"/>
            <a:ext cx="762000" cy="476250"/>
          </a:xfrm>
          <a:prstGeom prst="rect">
            <a:avLst/>
          </a:prstGeom>
        </p:spPr>
        <p:txBody>
          <a:bodyPr/>
          <a:lstStyle/>
          <a:p>
            <a:fld id="{B971BE91-C1A2-49AC-9564-5EBB3A9BF86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131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regarding campus bridging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648200"/>
          </a:xfrm>
        </p:spPr>
        <p:txBody>
          <a:bodyPr/>
          <a:lstStyle/>
          <a:p>
            <a:r>
              <a:rPr lang="en-US" sz="2400" dirty="0" smtClean="0"/>
              <a:t>It’s not a specific thing. You can’t point to a ‘campus bridge’ the way you can a supercomputer</a:t>
            </a:r>
          </a:p>
          <a:p>
            <a:r>
              <a:rPr lang="en-US" sz="2400" dirty="0" smtClean="0"/>
              <a:t>There is no such thing as a ‘campus </a:t>
            </a:r>
            <a:r>
              <a:rPr lang="en-US" sz="2400" dirty="0" err="1" smtClean="0"/>
              <a:t>bridger</a:t>
            </a:r>
            <a:r>
              <a:rPr lang="en-US" sz="2400" dirty="0" smtClean="0"/>
              <a:t>’ the way there is a Campus Champion. </a:t>
            </a:r>
          </a:p>
          <a:p>
            <a:r>
              <a:rPr lang="en-US" sz="2400" dirty="0" smtClean="0"/>
              <a:t>It may make sense to talk about a ‘bridged resource’ </a:t>
            </a:r>
          </a:p>
          <a:p>
            <a:r>
              <a:rPr lang="en-US" sz="2400" dirty="0" smtClean="0"/>
              <a:t>It’s more a mindset toward a particular form of technical interoperability and usability than it is a specific thing</a:t>
            </a:r>
          </a:p>
          <a:p>
            <a:r>
              <a:rPr lang="en-US" sz="2400" dirty="0" smtClean="0"/>
              <a:t>The hardest thing about campus bridging: explaining a set of use cases that affects several types of XSEDE activities as campus bridging</a:t>
            </a:r>
          </a:p>
          <a:p>
            <a:r>
              <a:rPr lang="en-US" sz="2400" dirty="0" smtClean="0"/>
              <a:t>The second hardest thing: getting colleagues to abandon the idea that groups interested in campus bridging are XSEDE Service Provider </a:t>
            </a:r>
            <a:r>
              <a:rPr lang="en-US" sz="2400" dirty="0" err="1" smtClean="0"/>
              <a:t>wannabees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0F5F72-1ED2-2744-A412-7FA1710B2F5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24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InCommon</a:t>
            </a:r>
            <a:r>
              <a:rPr lang="en-US" dirty="0"/>
              <a:t> </a:t>
            </a:r>
            <a:r>
              <a:rPr lang="en-US" dirty="0" smtClean="0"/>
              <a:t>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Need for education, information</a:t>
            </a:r>
          </a:p>
          <a:p>
            <a:pPr lvl="1"/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party providers (for people at small institutions and international partners)?</a:t>
            </a:r>
          </a:p>
          <a:p>
            <a:pPr lvl="1"/>
            <a:r>
              <a:rPr lang="en-US" dirty="0" smtClean="0"/>
              <a:t>2 factor authentication?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0F5F72-1ED2-2744-A412-7FA1710B2F5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71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Virtual Compute Facilities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4648200"/>
          </a:xfrm>
        </p:spPr>
        <p:txBody>
          <a:bodyPr/>
          <a:lstStyle/>
          <a:p>
            <a:r>
              <a:rPr lang="en-US" sz="2400" dirty="0" smtClean="0"/>
              <a:t>SVCF – virtual cluster independent of XSEDE</a:t>
            </a:r>
          </a:p>
          <a:p>
            <a:pPr lvl="1"/>
            <a:r>
              <a:rPr lang="en-US" sz="2400" dirty="0" smtClean="0"/>
              <a:t>Can we provide tools that will create authentication screens that look and work like XSEDE login</a:t>
            </a:r>
          </a:p>
          <a:p>
            <a:pPr lvl="1"/>
            <a:r>
              <a:rPr lang="en-US" sz="2400" dirty="0" smtClean="0"/>
              <a:t>Doing this requires supporting multiple authentication mechanisms</a:t>
            </a:r>
          </a:p>
          <a:p>
            <a:pPr lvl="1"/>
            <a:r>
              <a:rPr lang="en-US" sz="2400" dirty="0" smtClean="0"/>
              <a:t>Remember: not everyone one wants to have an XSEDE label on their organization!</a:t>
            </a:r>
          </a:p>
          <a:p>
            <a:r>
              <a:rPr lang="en-US" sz="2400" dirty="0" smtClean="0"/>
              <a:t>SVCF – accepting jobs from XSEDE</a:t>
            </a:r>
          </a:p>
          <a:p>
            <a:pPr lvl="1"/>
            <a:r>
              <a:rPr lang="en-US" sz="2000" dirty="0" smtClean="0"/>
              <a:t>Requires ability for SVCFs to accept jobs (and trust) XSEDE</a:t>
            </a:r>
          </a:p>
          <a:p>
            <a:pPr lvl="1"/>
            <a:r>
              <a:rPr lang="en-US" sz="2000" dirty="0" smtClean="0"/>
              <a:t>Requires ability for XSEDE to trust SVCFs</a:t>
            </a:r>
          </a:p>
          <a:p>
            <a:pPr lvl="1"/>
            <a:r>
              <a:rPr lang="en-US" sz="2000" dirty="0" smtClean="0"/>
              <a:t>Requires trouble ticket exchange and security notification / response processes</a:t>
            </a:r>
          </a:p>
          <a:p>
            <a:pPr lvl="1"/>
            <a:r>
              <a:rPr lang="en-US" sz="2000" dirty="0" smtClean="0"/>
              <a:t>This sort of SVCF may be a type of entity that one could meaningfully call a ‘bridged resource.’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0F5F72-1ED2-2744-A412-7FA1710B2F5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78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Provenance of non-sensitive data</a:t>
            </a:r>
          </a:p>
          <a:p>
            <a:r>
              <a:rPr lang="en-US" smtClean="0"/>
              <a:t>Sensitive data!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0F5F72-1ED2-2744-A412-7FA1710B2F5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32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0" y="1143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4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Security for OSG Campus Bridging</a:t>
            </a:r>
          </a:p>
          <a:p>
            <a:pPr algn="ctr" eaLnBrk="1" hangingPunct="1">
              <a:defRPr/>
            </a:pPr>
            <a:endParaRPr lang="en-US" sz="40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Subtitle 5"/>
          <p:cNvSpPr txBox="1">
            <a:spLocks/>
          </p:cNvSpPr>
          <p:nvPr/>
        </p:nvSpPr>
        <p:spPr bwMode="auto">
          <a:xfrm>
            <a:off x="685800" y="2590800"/>
            <a:ext cx="7620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Font typeface="Wingdings" charset="2"/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Dan Fraser</a:t>
            </a:r>
          </a:p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Font typeface="Wingdings" charset="2"/>
              <a:buNone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OSG Production Coordinator</a:t>
            </a:r>
          </a:p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Font typeface="Wingdings" charset="2"/>
              <a:buNone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Campus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Infrastructure Lead</a:t>
            </a:r>
          </a:p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Font typeface="Wingdings" charset="2"/>
              <a:buNone/>
            </a:pPr>
            <a:endParaRPr lang="en-US" sz="32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Font typeface="Wingdings" charset="2"/>
              <a:buNone/>
            </a:pPr>
            <a:r>
              <a:rPr lang="en-US" sz="32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XSEDE12</a:t>
            </a:r>
          </a:p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Font typeface="Wingdings" charset="2"/>
              <a:buNone/>
            </a:pPr>
            <a:r>
              <a:rPr lang="en-US" sz="32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Chicago, IL </a:t>
            </a:r>
          </a:p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Font typeface="Wingdings" charset="2"/>
              <a:buNone/>
            </a:pPr>
            <a:r>
              <a:rPr lang="en-US" sz="32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July 18, 2012</a:t>
            </a:r>
          </a:p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Font typeface="Wingdings" charset="2"/>
              <a:buNone/>
            </a:pPr>
            <a:r>
              <a:rPr lang="en-US" sz="32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en-US" sz="32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endParaRPr lang="en-US" sz="32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7899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Panel Agenda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Suresh Marru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 Science Gateway Security</a:t>
            </a:r>
          </a:p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Craig Stewart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 Campus Bridging Security</a:t>
            </a:r>
          </a:p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Dan Fraser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 OSG Campus Grid Perspectives</a:t>
            </a:r>
          </a:p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Jim Basney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 Identity/Access Management</a:t>
            </a:r>
          </a:p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Randy Butler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 Operational Security</a:t>
            </a:r>
          </a:p>
          <a:p>
            <a:pPr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Discussion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(30 minutes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)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0" indent="0" eaLnBrk="1" hangingPunct="1">
              <a:buNone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Slides at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go.illinois.edu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/xsede12secpanel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0E70B07-8B10-1447-9DFC-45D9FDE88847}" type="slidenum">
              <a:rPr lang="en-US" sz="1200">
                <a:solidFill>
                  <a:schemeClr val="bg1"/>
                </a:solidFill>
                <a:cs typeface="Arial" charset="0"/>
              </a:rPr>
              <a:pPr eaLnBrk="1" hangingPunct="1"/>
              <a:t>2</a:t>
            </a:fld>
            <a:endParaRPr lang="en-US" sz="120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Open Science Grid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Open Science Grid (OSG) has focused its effort on campuses from its inception</a:t>
            </a:r>
          </a:p>
          <a:p>
            <a:r>
              <a:rPr lang="en-US" b="1" i="1" dirty="0" smtClean="0">
                <a:solidFill>
                  <a:srgbClr val="FFFF00"/>
                </a:solidFill>
              </a:rPr>
              <a:t>All </a:t>
            </a:r>
            <a:r>
              <a:rPr lang="en-US" dirty="0" smtClean="0"/>
              <a:t>OSG computing power comes from campuses and National Laboratories</a:t>
            </a:r>
          </a:p>
          <a:p>
            <a:r>
              <a:rPr lang="en-US" dirty="0" smtClean="0"/>
              <a:t>OSG has a footprint on over 100 campuses and labs in the US and abroad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661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OSG Sites</a:t>
            </a:r>
            <a:endParaRPr lang="en-US" dirty="0"/>
          </a:p>
        </p:txBody>
      </p:sp>
      <p:pic>
        <p:nvPicPr>
          <p:cNvPr id="4" name="Picture 3" descr="Sites screen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8699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3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OSG Campus Security </a:t>
            </a:r>
            <a:r>
              <a:rPr lang="en-US" sz="1800" dirty="0" smtClean="0"/>
              <a:t>50,000 ft view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229600" cy="4533900"/>
          </a:xfrm>
        </p:spPr>
        <p:txBody>
          <a:bodyPr/>
          <a:lstStyle/>
          <a:p>
            <a:r>
              <a:rPr lang="en-US" dirty="0" smtClean="0"/>
              <a:t>Identity</a:t>
            </a:r>
          </a:p>
          <a:p>
            <a:pPr lvl="1"/>
            <a:r>
              <a:rPr lang="en-US" dirty="0" smtClean="0"/>
              <a:t>Campus identities are good enough</a:t>
            </a:r>
          </a:p>
          <a:p>
            <a:pPr lvl="1"/>
            <a:r>
              <a:rPr lang="en-US" dirty="0" smtClean="0"/>
              <a:t>Users are not required to have certificates</a:t>
            </a:r>
          </a:p>
          <a:p>
            <a:pPr lvl="2"/>
            <a:r>
              <a:rPr lang="en-US" dirty="0" smtClean="0"/>
              <a:t>Although specific OSG sites may require them</a:t>
            </a:r>
          </a:p>
          <a:p>
            <a:pPr lvl="1"/>
            <a:r>
              <a:rPr lang="en-US" dirty="0" smtClean="0"/>
              <a:t>Virtual Organizations (</a:t>
            </a:r>
            <a:r>
              <a:rPr lang="en-US" dirty="0" err="1" smtClean="0"/>
              <a:t>VOs</a:t>
            </a:r>
            <a:r>
              <a:rPr lang="en-US" dirty="0" smtClean="0"/>
              <a:t>) need certificates</a:t>
            </a:r>
          </a:p>
          <a:p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Primarily between sites and the </a:t>
            </a:r>
            <a:r>
              <a:rPr lang="en-US" dirty="0" err="1" smtClean="0"/>
              <a:t>VOs</a:t>
            </a:r>
            <a:endParaRPr lang="en-US" dirty="0" smtClean="0"/>
          </a:p>
          <a:p>
            <a:pPr lvl="2"/>
            <a:r>
              <a:rPr lang="en-US" dirty="0" smtClean="0"/>
              <a:t>Users are vetted by a VO and submit jobs using a VO credential</a:t>
            </a:r>
          </a:p>
          <a:p>
            <a:pPr lvl="2"/>
            <a:r>
              <a:rPr lang="en-US" dirty="0" smtClean="0"/>
              <a:t>If there is an issue, sites can simply ban the VO</a:t>
            </a:r>
          </a:p>
        </p:txBody>
      </p:sp>
    </p:spTree>
    <p:extLst>
      <p:ext uri="{BB962C8B-B14F-4D97-AF65-F5344CB8AC3E}">
        <p14:creationId xmlns:p14="http://schemas.microsoft.com/office/powerpoint/2010/main" val="1970819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start from the campus ...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8200" y="1600200"/>
            <a:ext cx="6934200" cy="411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Campus</a:t>
            </a:r>
          </a:p>
        </p:txBody>
      </p:sp>
      <p:sp>
        <p:nvSpPr>
          <p:cNvPr id="7" name="Explosion 1 6"/>
          <p:cNvSpPr>
            <a:spLocks noChangeArrowheads="1"/>
          </p:cNvSpPr>
          <p:nvPr/>
        </p:nvSpPr>
        <p:spPr bwMode="auto">
          <a:xfrm>
            <a:off x="5291138" y="1778000"/>
            <a:ext cx="1947862" cy="1727200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667000"/>
            <a:ext cx="417443" cy="4572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20"/>
          <p:cNvCxnSpPr>
            <a:cxnSpLocks noChangeShapeType="1"/>
          </p:cNvCxnSpPr>
          <p:nvPr/>
        </p:nvCxnSpPr>
        <p:spPr bwMode="auto">
          <a:xfrm>
            <a:off x="2209800" y="4343400"/>
            <a:ext cx="609600" cy="228600"/>
          </a:xfrm>
          <a:prstGeom prst="straightConnector1">
            <a:avLst/>
          </a:prstGeom>
          <a:noFill/>
          <a:ln w="9525">
            <a:solidFill>
              <a:srgbClr val="660066"/>
            </a:solidFill>
            <a:round/>
            <a:headEnd/>
            <a:tailEnd type="arrow" w="med" len="med"/>
          </a:ln>
        </p:spPr>
      </p:cxnSp>
      <p:cxnSp>
        <p:nvCxnSpPr>
          <p:cNvPr id="11" name="Straight Arrow Connector 14"/>
          <p:cNvCxnSpPr>
            <a:cxnSpLocks noChangeShapeType="1"/>
          </p:cNvCxnSpPr>
          <p:nvPr/>
        </p:nvCxnSpPr>
        <p:spPr bwMode="auto">
          <a:xfrm flipV="1">
            <a:off x="2209800" y="2667000"/>
            <a:ext cx="3276600" cy="1676400"/>
          </a:xfrm>
          <a:prstGeom prst="straightConnector1">
            <a:avLst/>
          </a:prstGeom>
          <a:noFill/>
          <a:ln w="9525">
            <a:solidFill>
              <a:srgbClr val="660066"/>
            </a:solidFill>
            <a:round/>
            <a:headEnd/>
            <a:tailEnd type="arrow" w="med" len="med"/>
          </a:ln>
        </p:spPr>
      </p:cxnSp>
      <p:sp>
        <p:nvSpPr>
          <p:cNvPr id="12" name="TextBox 17"/>
          <p:cNvSpPr txBox="1">
            <a:spLocks noChangeArrowheads="1"/>
          </p:cNvSpPr>
          <p:nvPr/>
        </p:nvSpPr>
        <p:spPr bwMode="auto">
          <a:xfrm>
            <a:off x="5867400" y="2362200"/>
            <a:ext cx="67214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PBS</a:t>
            </a:r>
            <a:br>
              <a:rPr lang="en-US" dirty="0" smtClean="0"/>
            </a:br>
            <a:r>
              <a:rPr lang="en-US" dirty="0" smtClean="0"/>
              <a:t>/LSF</a:t>
            </a:r>
            <a:endParaRPr lang="en-US" dirty="0"/>
          </a:p>
        </p:txBody>
      </p:sp>
      <p:sp>
        <p:nvSpPr>
          <p:cNvPr id="14" name="TextBox 28"/>
          <p:cNvSpPr txBox="1">
            <a:spLocks noChangeArrowheads="1"/>
          </p:cNvSpPr>
          <p:nvPr/>
        </p:nvSpPr>
        <p:spPr bwMode="auto">
          <a:xfrm>
            <a:off x="1143000" y="5105400"/>
            <a:ext cx="132600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 err="1" smtClean="0"/>
              <a:t>Bosco</a:t>
            </a:r>
            <a:r>
              <a:rPr lang="en-US" sz="1400" dirty="0" smtClean="0"/>
              <a:t> Submit</a:t>
            </a:r>
          </a:p>
          <a:p>
            <a:r>
              <a:rPr lang="en-US" sz="1400" dirty="0" smtClean="0"/>
              <a:t>Host/Gateway</a:t>
            </a:r>
            <a:endParaRPr lang="en-US" sz="1400" dirty="0"/>
          </a:p>
        </p:txBody>
      </p:sp>
      <p:sp>
        <p:nvSpPr>
          <p:cNvPr id="15" name="Explosion 1 6"/>
          <p:cNvSpPr>
            <a:spLocks noChangeArrowheads="1"/>
          </p:cNvSpPr>
          <p:nvPr/>
        </p:nvSpPr>
        <p:spPr bwMode="auto">
          <a:xfrm>
            <a:off x="5638800" y="3581400"/>
            <a:ext cx="1905000" cy="838200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7"/>
          <p:cNvSpPr txBox="1">
            <a:spLocks noChangeArrowheads="1"/>
          </p:cNvSpPr>
          <p:nvPr/>
        </p:nvSpPr>
        <p:spPr bwMode="auto">
          <a:xfrm>
            <a:off x="6096000" y="3810000"/>
            <a:ext cx="9413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Condor</a:t>
            </a:r>
          </a:p>
        </p:txBody>
      </p:sp>
      <p:cxnSp>
        <p:nvCxnSpPr>
          <p:cNvPr id="17" name="Straight Arrow Connector 11"/>
          <p:cNvCxnSpPr>
            <a:cxnSpLocks noChangeShapeType="1"/>
          </p:cNvCxnSpPr>
          <p:nvPr/>
        </p:nvCxnSpPr>
        <p:spPr bwMode="auto">
          <a:xfrm flipV="1">
            <a:off x="2209800" y="3962400"/>
            <a:ext cx="3657600" cy="381000"/>
          </a:xfrm>
          <a:prstGeom prst="straightConnector1">
            <a:avLst/>
          </a:prstGeom>
          <a:noFill/>
          <a:ln w="9525">
            <a:solidFill>
              <a:srgbClr val="660066"/>
            </a:solidFill>
            <a:round/>
            <a:headEnd/>
            <a:tailEnd type="arrow" w="med" len="med"/>
          </a:ln>
        </p:spPr>
      </p:cxnSp>
      <p:sp>
        <p:nvSpPr>
          <p:cNvPr id="18" name="TextBox 26"/>
          <p:cNvSpPr txBox="1">
            <a:spLocks noChangeArrowheads="1"/>
          </p:cNvSpPr>
          <p:nvPr/>
        </p:nvSpPr>
        <p:spPr bwMode="auto">
          <a:xfrm>
            <a:off x="3200400" y="3733800"/>
            <a:ext cx="180973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dirty="0" smtClean="0"/>
              <a:t>Submit Host </a:t>
            </a:r>
            <a:r>
              <a:rPr lang="en-US" sz="1200" dirty="0"/>
              <a:t>Credential</a:t>
            </a:r>
          </a:p>
        </p:txBody>
      </p:sp>
      <p:sp>
        <p:nvSpPr>
          <p:cNvPr id="19" name="Frame 18"/>
          <p:cNvSpPr/>
          <p:nvPr/>
        </p:nvSpPr>
        <p:spPr bwMode="auto">
          <a:xfrm>
            <a:off x="1066800" y="3810000"/>
            <a:ext cx="1295400" cy="1295400"/>
          </a:xfrm>
          <a:prstGeom prst="frame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pitchFamily="-108" charset="0"/>
            </a:endParaRPr>
          </a:p>
        </p:txBody>
      </p:sp>
      <p:sp>
        <p:nvSpPr>
          <p:cNvPr id="20" name="Explosion 1 4"/>
          <p:cNvSpPr>
            <a:spLocks noChangeArrowheads="1"/>
          </p:cNvSpPr>
          <p:nvPr/>
        </p:nvSpPr>
        <p:spPr bwMode="auto">
          <a:xfrm>
            <a:off x="2667000" y="4343400"/>
            <a:ext cx="2133600" cy="990600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19"/>
          <p:cNvSpPr txBox="1">
            <a:spLocks noChangeArrowheads="1"/>
          </p:cNvSpPr>
          <p:nvPr/>
        </p:nvSpPr>
        <p:spPr bwMode="auto">
          <a:xfrm>
            <a:off x="2895600" y="4572000"/>
            <a:ext cx="15319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Local Cluster</a:t>
            </a:r>
          </a:p>
        </p:txBody>
      </p:sp>
      <p:pic>
        <p:nvPicPr>
          <p:cNvPr id="23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2667000"/>
            <a:ext cx="417443" cy="4572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</p:pic>
      <p:pic>
        <p:nvPicPr>
          <p:cNvPr id="24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2667000"/>
            <a:ext cx="417443" cy="4572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</p:pic>
      <p:pic>
        <p:nvPicPr>
          <p:cNvPr id="26" name="Picture 25" descr="3d-man-leaning-on-a-computer-serv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962400"/>
            <a:ext cx="990600" cy="990600"/>
          </a:xfrm>
          <a:prstGeom prst="rect">
            <a:avLst/>
          </a:prstGeom>
        </p:spPr>
      </p:pic>
      <p:cxnSp>
        <p:nvCxnSpPr>
          <p:cNvPr id="28" name="Straight Arrow Connector 14"/>
          <p:cNvCxnSpPr>
            <a:cxnSpLocks noChangeShapeType="1"/>
            <a:stCxn id="8" idx="2"/>
          </p:cNvCxnSpPr>
          <p:nvPr/>
        </p:nvCxnSpPr>
        <p:spPr bwMode="auto">
          <a:xfrm rot="16200000" flipH="1">
            <a:off x="1056861" y="3342861"/>
            <a:ext cx="685800" cy="2484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1" name="Straight Arrow Connector 14"/>
          <p:cNvCxnSpPr>
            <a:cxnSpLocks noChangeShapeType="1"/>
            <a:endCxn id="19" idx="0"/>
          </p:cNvCxnSpPr>
          <p:nvPr/>
        </p:nvCxnSpPr>
        <p:spPr bwMode="auto">
          <a:xfrm rot="5400000">
            <a:off x="1466850" y="3371850"/>
            <a:ext cx="685800" cy="190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2" name="Straight Arrow Connector 14"/>
          <p:cNvCxnSpPr>
            <a:cxnSpLocks noChangeShapeType="1"/>
            <a:stCxn id="24" idx="2"/>
          </p:cNvCxnSpPr>
          <p:nvPr/>
        </p:nvCxnSpPr>
        <p:spPr bwMode="auto">
          <a:xfrm rot="5400000">
            <a:off x="1895061" y="3210339"/>
            <a:ext cx="685800" cy="5135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7" name="TextBox 26"/>
          <p:cNvSpPr txBox="1">
            <a:spLocks noChangeArrowheads="1"/>
          </p:cNvSpPr>
          <p:nvPr/>
        </p:nvSpPr>
        <p:spPr bwMode="auto">
          <a:xfrm>
            <a:off x="1219200" y="3352800"/>
            <a:ext cx="15824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dirty="0" smtClean="0"/>
              <a:t>Campus Credentials</a:t>
            </a:r>
            <a:endParaRPr lang="en-US" sz="1200" dirty="0"/>
          </a:p>
        </p:txBody>
      </p:sp>
      <p:sp>
        <p:nvSpPr>
          <p:cNvPr id="42" name="Rectangle 41"/>
          <p:cNvSpPr/>
          <p:nvPr/>
        </p:nvSpPr>
        <p:spPr>
          <a:xfrm>
            <a:off x="1219200" y="6019800"/>
            <a:ext cx="6511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Clusters each trust the Submit Gateway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43" name="TextBox 26"/>
          <p:cNvSpPr txBox="1">
            <a:spLocks noChangeArrowheads="1"/>
          </p:cNvSpPr>
          <p:nvPr/>
        </p:nvSpPr>
        <p:spPr bwMode="auto">
          <a:xfrm>
            <a:off x="2971800" y="3124200"/>
            <a:ext cx="20491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0" rev="1620000"/>
            </a:camera>
            <a:lightRig rig="threePt" dir="t"/>
          </a:scene3d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dirty="0" smtClean="0">
                <a:solidFill>
                  <a:srgbClr val="660066"/>
                </a:solidFill>
              </a:rPr>
              <a:t>Pair-wise trust Relationship</a:t>
            </a:r>
            <a:endParaRPr lang="en-US" sz="120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97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5105400" y="1600200"/>
            <a:ext cx="3352800" cy="411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Campus 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also works inter-campus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8200" y="1600200"/>
            <a:ext cx="4038600" cy="411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Campus 1</a:t>
            </a:r>
            <a:endParaRPr lang="en-US" dirty="0"/>
          </a:p>
        </p:txBody>
      </p:sp>
      <p:sp>
        <p:nvSpPr>
          <p:cNvPr id="7" name="Explosion 1 6"/>
          <p:cNvSpPr>
            <a:spLocks noChangeArrowheads="1"/>
          </p:cNvSpPr>
          <p:nvPr/>
        </p:nvSpPr>
        <p:spPr bwMode="auto">
          <a:xfrm>
            <a:off x="5291138" y="1778000"/>
            <a:ext cx="1947862" cy="1727200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667000"/>
            <a:ext cx="417443" cy="4572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20"/>
          <p:cNvCxnSpPr>
            <a:cxnSpLocks noChangeShapeType="1"/>
          </p:cNvCxnSpPr>
          <p:nvPr/>
        </p:nvCxnSpPr>
        <p:spPr bwMode="auto">
          <a:xfrm>
            <a:off x="2209800" y="4343400"/>
            <a:ext cx="609600" cy="228600"/>
          </a:xfrm>
          <a:prstGeom prst="straightConnector1">
            <a:avLst/>
          </a:prstGeom>
          <a:noFill/>
          <a:ln w="9525">
            <a:solidFill>
              <a:srgbClr val="660066"/>
            </a:solidFill>
            <a:round/>
            <a:headEnd/>
            <a:tailEnd type="arrow" w="med" len="med"/>
          </a:ln>
        </p:spPr>
      </p:cxnSp>
      <p:cxnSp>
        <p:nvCxnSpPr>
          <p:cNvPr id="11" name="Straight Arrow Connector 14"/>
          <p:cNvCxnSpPr>
            <a:cxnSpLocks noChangeShapeType="1"/>
          </p:cNvCxnSpPr>
          <p:nvPr/>
        </p:nvCxnSpPr>
        <p:spPr bwMode="auto">
          <a:xfrm flipV="1">
            <a:off x="2209800" y="2667000"/>
            <a:ext cx="3276600" cy="1676400"/>
          </a:xfrm>
          <a:prstGeom prst="straightConnector1">
            <a:avLst/>
          </a:prstGeom>
          <a:noFill/>
          <a:ln w="9525">
            <a:solidFill>
              <a:srgbClr val="660066"/>
            </a:solidFill>
            <a:round/>
            <a:headEnd/>
            <a:tailEnd type="arrow" w="med" len="med"/>
          </a:ln>
        </p:spPr>
      </p:cxnSp>
      <p:sp>
        <p:nvSpPr>
          <p:cNvPr id="12" name="TextBox 17"/>
          <p:cNvSpPr txBox="1">
            <a:spLocks noChangeArrowheads="1"/>
          </p:cNvSpPr>
          <p:nvPr/>
        </p:nvSpPr>
        <p:spPr bwMode="auto">
          <a:xfrm>
            <a:off x="5867400" y="2362200"/>
            <a:ext cx="67214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PBS</a:t>
            </a:r>
            <a:br>
              <a:rPr lang="en-US" dirty="0" smtClean="0"/>
            </a:br>
            <a:r>
              <a:rPr lang="en-US" dirty="0" smtClean="0"/>
              <a:t>/LSF</a:t>
            </a:r>
            <a:endParaRPr lang="en-US" dirty="0"/>
          </a:p>
        </p:txBody>
      </p:sp>
      <p:sp>
        <p:nvSpPr>
          <p:cNvPr id="14" name="TextBox 28"/>
          <p:cNvSpPr txBox="1">
            <a:spLocks noChangeArrowheads="1"/>
          </p:cNvSpPr>
          <p:nvPr/>
        </p:nvSpPr>
        <p:spPr bwMode="auto">
          <a:xfrm>
            <a:off x="1143000" y="5105400"/>
            <a:ext cx="132600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 err="1" smtClean="0"/>
              <a:t>Bosco</a:t>
            </a:r>
            <a:r>
              <a:rPr lang="en-US" sz="1400" dirty="0" smtClean="0"/>
              <a:t> Submit</a:t>
            </a:r>
          </a:p>
          <a:p>
            <a:r>
              <a:rPr lang="en-US" sz="1400" dirty="0" smtClean="0"/>
              <a:t>Host/Gateway</a:t>
            </a:r>
            <a:endParaRPr lang="en-US" sz="1400" dirty="0"/>
          </a:p>
        </p:txBody>
      </p:sp>
      <p:sp>
        <p:nvSpPr>
          <p:cNvPr id="15" name="Explosion 1 6"/>
          <p:cNvSpPr>
            <a:spLocks noChangeArrowheads="1"/>
          </p:cNvSpPr>
          <p:nvPr/>
        </p:nvSpPr>
        <p:spPr bwMode="auto">
          <a:xfrm>
            <a:off x="5638800" y="3581400"/>
            <a:ext cx="1905000" cy="838200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7"/>
          <p:cNvSpPr txBox="1">
            <a:spLocks noChangeArrowheads="1"/>
          </p:cNvSpPr>
          <p:nvPr/>
        </p:nvSpPr>
        <p:spPr bwMode="auto">
          <a:xfrm>
            <a:off x="6096000" y="3810000"/>
            <a:ext cx="9413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Condor</a:t>
            </a:r>
          </a:p>
        </p:txBody>
      </p:sp>
      <p:cxnSp>
        <p:nvCxnSpPr>
          <p:cNvPr id="17" name="Straight Arrow Connector 11"/>
          <p:cNvCxnSpPr>
            <a:cxnSpLocks noChangeShapeType="1"/>
          </p:cNvCxnSpPr>
          <p:nvPr/>
        </p:nvCxnSpPr>
        <p:spPr bwMode="auto">
          <a:xfrm flipV="1">
            <a:off x="2209800" y="3962400"/>
            <a:ext cx="3657600" cy="381000"/>
          </a:xfrm>
          <a:prstGeom prst="straightConnector1">
            <a:avLst/>
          </a:prstGeom>
          <a:noFill/>
          <a:ln w="9525">
            <a:solidFill>
              <a:srgbClr val="660066"/>
            </a:solidFill>
            <a:round/>
            <a:headEnd/>
            <a:tailEnd type="arrow" w="med" len="med"/>
          </a:ln>
        </p:spPr>
      </p:cxnSp>
      <p:sp>
        <p:nvSpPr>
          <p:cNvPr id="18" name="TextBox 26"/>
          <p:cNvSpPr txBox="1">
            <a:spLocks noChangeArrowheads="1"/>
          </p:cNvSpPr>
          <p:nvPr/>
        </p:nvSpPr>
        <p:spPr bwMode="auto">
          <a:xfrm>
            <a:off x="3048000" y="3810000"/>
            <a:ext cx="180973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dirty="0" smtClean="0"/>
              <a:t>Submit Host </a:t>
            </a:r>
            <a:r>
              <a:rPr lang="en-US" sz="1200" dirty="0"/>
              <a:t>Credential</a:t>
            </a:r>
          </a:p>
        </p:txBody>
      </p:sp>
      <p:sp>
        <p:nvSpPr>
          <p:cNvPr id="19" name="Frame 18"/>
          <p:cNvSpPr/>
          <p:nvPr/>
        </p:nvSpPr>
        <p:spPr bwMode="auto">
          <a:xfrm>
            <a:off x="1066800" y="3810000"/>
            <a:ext cx="1295400" cy="1295400"/>
          </a:xfrm>
          <a:prstGeom prst="frame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pitchFamily="-108" charset="0"/>
            </a:endParaRPr>
          </a:p>
        </p:txBody>
      </p:sp>
      <p:sp>
        <p:nvSpPr>
          <p:cNvPr id="20" name="Explosion 1 4"/>
          <p:cNvSpPr>
            <a:spLocks noChangeArrowheads="1"/>
          </p:cNvSpPr>
          <p:nvPr/>
        </p:nvSpPr>
        <p:spPr bwMode="auto">
          <a:xfrm>
            <a:off x="2667000" y="4343400"/>
            <a:ext cx="2133600" cy="990600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19"/>
          <p:cNvSpPr txBox="1">
            <a:spLocks noChangeArrowheads="1"/>
          </p:cNvSpPr>
          <p:nvPr/>
        </p:nvSpPr>
        <p:spPr bwMode="auto">
          <a:xfrm>
            <a:off x="2895600" y="4572000"/>
            <a:ext cx="15319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Local Cluster</a:t>
            </a:r>
          </a:p>
        </p:txBody>
      </p:sp>
      <p:pic>
        <p:nvPicPr>
          <p:cNvPr id="23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2667000"/>
            <a:ext cx="417443" cy="4572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</p:pic>
      <p:pic>
        <p:nvPicPr>
          <p:cNvPr id="24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2667000"/>
            <a:ext cx="417443" cy="4572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</p:pic>
      <p:pic>
        <p:nvPicPr>
          <p:cNvPr id="26" name="Picture 25" descr="3d-man-leaning-on-a-computer-serv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962400"/>
            <a:ext cx="990600" cy="990600"/>
          </a:xfrm>
          <a:prstGeom prst="rect">
            <a:avLst/>
          </a:prstGeom>
        </p:spPr>
      </p:pic>
      <p:cxnSp>
        <p:nvCxnSpPr>
          <p:cNvPr id="28" name="Straight Arrow Connector 14"/>
          <p:cNvCxnSpPr>
            <a:cxnSpLocks noChangeShapeType="1"/>
            <a:stCxn id="8" idx="2"/>
          </p:cNvCxnSpPr>
          <p:nvPr/>
        </p:nvCxnSpPr>
        <p:spPr bwMode="auto">
          <a:xfrm rot="16200000" flipH="1">
            <a:off x="1056861" y="3342861"/>
            <a:ext cx="685800" cy="2484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1" name="Straight Arrow Connector 14"/>
          <p:cNvCxnSpPr>
            <a:cxnSpLocks noChangeShapeType="1"/>
            <a:endCxn id="19" idx="0"/>
          </p:cNvCxnSpPr>
          <p:nvPr/>
        </p:nvCxnSpPr>
        <p:spPr bwMode="auto">
          <a:xfrm rot="5400000">
            <a:off x="1466850" y="3371850"/>
            <a:ext cx="685800" cy="190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2" name="Straight Arrow Connector 14"/>
          <p:cNvCxnSpPr>
            <a:cxnSpLocks noChangeShapeType="1"/>
            <a:stCxn id="24" idx="2"/>
          </p:cNvCxnSpPr>
          <p:nvPr/>
        </p:nvCxnSpPr>
        <p:spPr bwMode="auto">
          <a:xfrm rot="5400000">
            <a:off x="1895061" y="3210339"/>
            <a:ext cx="685800" cy="5135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7" name="TextBox 26"/>
          <p:cNvSpPr txBox="1">
            <a:spLocks noChangeArrowheads="1"/>
          </p:cNvSpPr>
          <p:nvPr/>
        </p:nvSpPr>
        <p:spPr bwMode="auto">
          <a:xfrm>
            <a:off x="1219200" y="3352800"/>
            <a:ext cx="15824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dirty="0" smtClean="0"/>
              <a:t>Campus Credentials</a:t>
            </a:r>
            <a:endParaRPr lang="en-US" sz="1200" dirty="0"/>
          </a:p>
        </p:txBody>
      </p:sp>
      <p:sp>
        <p:nvSpPr>
          <p:cNvPr id="42" name="Rectangle 41"/>
          <p:cNvSpPr/>
          <p:nvPr/>
        </p:nvSpPr>
        <p:spPr>
          <a:xfrm>
            <a:off x="381000" y="6019800"/>
            <a:ext cx="84871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But </a:t>
            </a:r>
            <a:r>
              <a:rPr lang="en-US" sz="2800" dirty="0" err="1" smtClean="0">
                <a:solidFill>
                  <a:srgbClr val="FFFF00"/>
                </a:solidFill>
              </a:rPr>
              <a:t>pairwise</a:t>
            </a:r>
            <a:r>
              <a:rPr lang="en-US" sz="2800" dirty="0" smtClean="0">
                <a:solidFill>
                  <a:srgbClr val="FFFF00"/>
                </a:solidFill>
              </a:rPr>
              <a:t> trust relationships don’t scale to O(10)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971800" y="3124200"/>
            <a:ext cx="20491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0" rev="1620000"/>
            </a:camera>
            <a:lightRig rig="threePt" dir="t"/>
          </a:scene3d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dirty="0" smtClean="0">
                <a:solidFill>
                  <a:srgbClr val="660066"/>
                </a:solidFill>
              </a:rPr>
              <a:t>Pair-wise trust Relationship</a:t>
            </a:r>
            <a:endParaRPr lang="en-US" sz="120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330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5105400" y="1600200"/>
            <a:ext cx="3352800" cy="411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Open Science Grid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76400" y="152400"/>
            <a:ext cx="6934200" cy="1143000"/>
          </a:xfrm>
        </p:spPr>
        <p:txBody>
          <a:bodyPr/>
          <a:lstStyle/>
          <a:p>
            <a:r>
              <a:rPr lang="en-US" dirty="0" smtClean="0"/>
              <a:t>And Extends to the OSG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8200" y="1600200"/>
            <a:ext cx="4038600" cy="411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Campus </a:t>
            </a:r>
            <a:endParaRPr lang="en-US" dirty="0"/>
          </a:p>
        </p:txBody>
      </p:sp>
      <p:sp>
        <p:nvSpPr>
          <p:cNvPr id="7" name="Explosion 1 6"/>
          <p:cNvSpPr>
            <a:spLocks noChangeArrowheads="1"/>
          </p:cNvSpPr>
          <p:nvPr/>
        </p:nvSpPr>
        <p:spPr bwMode="auto">
          <a:xfrm>
            <a:off x="5291138" y="1778000"/>
            <a:ext cx="1947862" cy="1727200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2667000"/>
            <a:ext cx="417443" cy="4572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20"/>
          <p:cNvCxnSpPr>
            <a:cxnSpLocks noChangeShapeType="1"/>
          </p:cNvCxnSpPr>
          <p:nvPr/>
        </p:nvCxnSpPr>
        <p:spPr bwMode="auto">
          <a:xfrm>
            <a:off x="2209800" y="4343400"/>
            <a:ext cx="609600" cy="228600"/>
          </a:xfrm>
          <a:prstGeom prst="straightConnector1">
            <a:avLst/>
          </a:prstGeom>
          <a:noFill/>
          <a:ln w="9525">
            <a:solidFill>
              <a:srgbClr val="660066"/>
            </a:solidFill>
            <a:round/>
            <a:headEnd/>
            <a:tailEnd type="arrow" w="med" len="med"/>
          </a:ln>
        </p:spPr>
      </p:cxnSp>
      <p:sp>
        <p:nvSpPr>
          <p:cNvPr id="12" name="TextBox 17"/>
          <p:cNvSpPr txBox="1">
            <a:spLocks noChangeArrowheads="1"/>
          </p:cNvSpPr>
          <p:nvPr/>
        </p:nvSpPr>
        <p:spPr bwMode="auto">
          <a:xfrm>
            <a:off x="5715000" y="2209800"/>
            <a:ext cx="115984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OSG</a:t>
            </a:r>
            <a:br>
              <a:rPr lang="en-US" dirty="0" smtClean="0"/>
            </a:br>
            <a:r>
              <a:rPr lang="en-US" dirty="0" smtClean="0"/>
              <a:t>Compute</a:t>
            </a:r>
            <a:br>
              <a:rPr lang="en-US" dirty="0" smtClean="0"/>
            </a:br>
            <a:r>
              <a:rPr lang="en-US" dirty="0" smtClean="0"/>
              <a:t>Element</a:t>
            </a:r>
            <a:endParaRPr lang="en-US" dirty="0"/>
          </a:p>
        </p:txBody>
      </p:sp>
      <p:sp>
        <p:nvSpPr>
          <p:cNvPr id="14" name="TextBox 28"/>
          <p:cNvSpPr txBox="1">
            <a:spLocks noChangeArrowheads="1"/>
          </p:cNvSpPr>
          <p:nvPr/>
        </p:nvSpPr>
        <p:spPr bwMode="auto">
          <a:xfrm>
            <a:off x="1143000" y="5105400"/>
            <a:ext cx="132600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 err="1" smtClean="0"/>
              <a:t>Bosco</a:t>
            </a:r>
            <a:r>
              <a:rPr lang="en-US" sz="1400" dirty="0" smtClean="0"/>
              <a:t> Submit</a:t>
            </a:r>
          </a:p>
          <a:p>
            <a:r>
              <a:rPr lang="en-US" sz="1400" dirty="0" smtClean="0"/>
              <a:t>Host/Gateway</a:t>
            </a:r>
            <a:endParaRPr lang="en-US" sz="1400" dirty="0"/>
          </a:p>
        </p:txBody>
      </p:sp>
      <p:cxnSp>
        <p:nvCxnSpPr>
          <p:cNvPr id="17" name="Straight Arrow Connector 11"/>
          <p:cNvCxnSpPr>
            <a:cxnSpLocks noChangeShapeType="1"/>
          </p:cNvCxnSpPr>
          <p:nvPr/>
        </p:nvCxnSpPr>
        <p:spPr bwMode="auto">
          <a:xfrm>
            <a:off x="2209800" y="4343400"/>
            <a:ext cx="3200400" cy="1588"/>
          </a:xfrm>
          <a:prstGeom prst="straightConnector1">
            <a:avLst/>
          </a:prstGeom>
          <a:noFill/>
          <a:ln w="9525">
            <a:solidFill>
              <a:srgbClr val="FFC920"/>
            </a:solidFill>
            <a:round/>
            <a:headEnd/>
            <a:tailEnd type="arrow" w="med" len="med"/>
          </a:ln>
        </p:spPr>
      </p:cxnSp>
      <p:sp>
        <p:nvSpPr>
          <p:cNvPr id="18" name="TextBox 26"/>
          <p:cNvSpPr txBox="1">
            <a:spLocks noChangeArrowheads="1"/>
          </p:cNvSpPr>
          <p:nvPr/>
        </p:nvSpPr>
        <p:spPr bwMode="auto">
          <a:xfrm>
            <a:off x="2743200" y="3962400"/>
            <a:ext cx="186098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dirty="0" smtClean="0">
                <a:solidFill>
                  <a:srgbClr val="FFC920"/>
                </a:solidFill>
              </a:rPr>
              <a:t>Grid  Service Credential</a:t>
            </a:r>
            <a:endParaRPr lang="en-US" sz="1200" dirty="0">
              <a:solidFill>
                <a:srgbClr val="FFC920"/>
              </a:solidFill>
            </a:endParaRPr>
          </a:p>
        </p:txBody>
      </p:sp>
      <p:sp>
        <p:nvSpPr>
          <p:cNvPr id="19" name="Frame 18"/>
          <p:cNvSpPr/>
          <p:nvPr/>
        </p:nvSpPr>
        <p:spPr bwMode="auto">
          <a:xfrm>
            <a:off x="1066800" y="3810000"/>
            <a:ext cx="1295400" cy="1295400"/>
          </a:xfrm>
          <a:prstGeom prst="frame">
            <a:avLst/>
          </a:prstGeom>
          <a:solidFill>
            <a:srgbClr val="FFC92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dirty="0">
              <a:latin typeface="Arial" pitchFamily="-108" charset="0"/>
            </a:endParaRPr>
          </a:p>
        </p:txBody>
      </p:sp>
      <p:sp>
        <p:nvSpPr>
          <p:cNvPr id="20" name="Explosion 1 4"/>
          <p:cNvSpPr>
            <a:spLocks noChangeArrowheads="1"/>
          </p:cNvSpPr>
          <p:nvPr/>
        </p:nvSpPr>
        <p:spPr bwMode="auto">
          <a:xfrm>
            <a:off x="2667000" y="4343400"/>
            <a:ext cx="2133600" cy="990600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19"/>
          <p:cNvSpPr txBox="1">
            <a:spLocks noChangeArrowheads="1"/>
          </p:cNvSpPr>
          <p:nvPr/>
        </p:nvSpPr>
        <p:spPr bwMode="auto">
          <a:xfrm>
            <a:off x="2895600" y="4572000"/>
            <a:ext cx="16472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Local </a:t>
            </a:r>
            <a:r>
              <a:rPr lang="en-US" dirty="0" smtClean="0"/>
              <a:t>Clusters</a:t>
            </a:r>
            <a:endParaRPr lang="en-US" dirty="0"/>
          </a:p>
        </p:txBody>
      </p:sp>
      <p:pic>
        <p:nvPicPr>
          <p:cNvPr id="23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667000"/>
            <a:ext cx="417443" cy="4572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</p:pic>
      <p:pic>
        <p:nvPicPr>
          <p:cNvPr id="24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2667000"/>
            <a:ext cx="417443" cy="4572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</p:pic>
      <p:pic>
        <p:nvPicPr>
          <p:cNvPr id="26" name="Picture 25" descr="3d-man-leaning-on-a-computer-serv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962400"/>
            <a:ext cx="990600" cy="990600"/>
          </a:xfrm>
          <a:prstGeom prst="rect">
            <a:avLst/>
          </a:prstGeom>
        </p:spPr>
      </p:pic>
      <p:cxnSp>
        <p:nvCxnSpPr>
          <p:cNvPr id="28" name="Straight Arrow Connector 14"/>
          <p:cNvCxnSpPr>
            <a:cxnSpLocks noChangeShapeType="1"/>
            <a:stCxn id="8" idx="2"/>
          </p:cNvCxnSpPr>
          <p:nvPr/>
        </p:nvCxnSpPr>
        <p:spPr bwMode="auto">
          <a:xfrm rot="16200000" flipH="1">
            <a:off x="1056861" y="3342861"/>
            <a:ext cx="685800" cy="2484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1" name="Straight Arrow Connector 14"/>
          <p:cNvCxnSpPr>
            <a:cxnSpLocks noChangeShapeType="1"/>
            <a:endCxn id="19" idx="0"/>
          </p:cNvCxnSpPr>
          <p:nvPr/>
        </p:nvCxnSpPr>
        <p:spPr bwMode="auto">
          <a:xfrm rot="5400000">
            <a:off x="1466850" y="3371850"/>
            <a:ext cx="685800" cy="190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2" name="Straight Arrow Connector 14"/>
          <p:cNvCxnSpPr>
            <a:cxnSpLocks noChangeShapeType="1"/>
            <a:stCxn id="24" idx="2"/>
          </p:cNvCxnSpPr>
          <p:nvPr/>
        </p:nvCxnSpPr>
        <p:spPr bwMode="auto">
          <a:xfrm rot="5400000">
            <a:off x="1895061" y="3210339"/>
            <a:ext cx="685800" cy="5135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7" name="TextBox 26"/>
          <p:cNvSpPr txBox="1">
            <a:spLocks noChangeArrowheads="1"/>
          </p:cNvSpPr>
          <p:nvPr/>
        </p:nvSpPr>
        <p:spPr bwMode="auto">
          <a:xfrm>
            <a:off x="1219200" y="3352800"/>
            <a:ext cx="15824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dirty="0" smtClean="0"/>
              <a:t>Campus Credentials</a:t>
            </a:r>
            <a:endParaRPr lang="en-US" sz="1200" dirty="0"/>
          </a:p>
        </p:txBody>
      </p:sp>
      <p:sp>
        <p:nvSpPr>
          <p:cNvPr id="29" name="Explosion 1 28"/>
          <p:cNvSpPr>
            <a:spLocks noChangeArrowheads="1"/>
          </p:cNvSpPr>
          <p:nvPr/>
        </p:nvSpPr>
        <p:spPr bwMode="auto">
          <a:xfrm>
            <a:off x="7239000" y="2133600"/>
            <a:ext cx="728662" cy="660400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Explosion 1 29"/>
          <p:cNvSpPr>
            <a:spLocks noChangeArrowheads="1"/>
          </p:cNvSpPr>
          <p:nvPr/>
        </p:nvSpPr>
        <p:spPr bwMode="auto">
          <a:xfrm>
            <a:off x="7772400" y="2895600"/>
            <a:ext cx="728662" cy="660400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ame 33"/>
          <p:cNvSpPr/>
          <p:nvPr/>
        </p:nvSpPr>
        <p:spPr bwMode="auto">
          <a:xfrm>
            <a:off x="5410200" y="3810000"/>
            <a:ext cx="1295400" cy="1295400"/>
          </a:xfrm>
          <a:prstGeom prst="frame">
            <a:avLst/>
          </a:prstGeom>
          <a:solidFill>
            <a:srgbClr val="FFC92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pitchFamily="-108" charset="0"/>
            </a:endParaRPr>
          </a:p>
        </p:txBody>
      </p:sp>
      <p:pic>
        <p:nvPicPr>
          <p:cNvPr id="35" name="Picture 34" descr="3d-man-leaning-on-a-computer-serv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962400"/>
            <a:ext cx="990600" cy="990600"/>
          </a:xfrm>
          <a:prstGeom prst="rect">
            <a:avLst/>
          </a:prstGeom>
        </p:spPr>
      </p:pic>
      <p:pic>
        <p:nvPicPr>
          <p:cNvPr id="44" name="Picture 43" descr="thumbnail.aspx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4419600"/>
            <a:ext cx="914400" cy="1015999"/>
          </a:xfrm>
          <a:prstGeom prst="rect">
            <a:avLst/>
          </a:prstGeom>
        </p:spPr>
      </p:pic>
      <p:sp>
        <p:nvSpPr>
          <p:cNvPr id="45" name="Frame 44"/>
          <p:cNvSpPr/>
          <p:nvPr/>
        </p:nvSpPr>
        <p:spPr bwMode="auto">
          <a:xfrm>
            <a:off x="7010400" y="4267200"/>
            <a:ext cx="1219200" cy="1295400"/>
          </a:xfrm>
          <a:prstGeom prst="frame">
            <a:avLst/>
          </a:prstGeom>
          <a:solidFill>
            <a:srgbClr val="FFC92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pitchFamily="-10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410200" y="5105400"/>
            <a:ext cx="1447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VO Submit</a:t>
            </a:r>
          </a:p>
          <a:p>
            <a:r>
              <a:rPr lang="en-US" sz="1400" dirty="0" smtClean="0"/>
              <a:t>Host/Gateway</a:t>
            </a:r>
            <a:endParaRPr lang="en-US" sz="1400" dirty="0"/>
          </a:p>
        </p:txBody>
      </p:sp>
      <p:cxnSp>
        <p:nvCxnSpPr>
          <p:cNvPr id="47" name="Straight Arrow Connector 11"/>
          <p:cNvCxnSpPr>
            <a:cxnSpLocks noChangeShapeType="1"/>
          </p:cNvCxnSpPr>
          <p:nvPr/>
        </p:nvCxnSpPr>
        <p:spPr bwMode="auto">
          <a:xfrm>
            <a:off x="6705600" y="4724400"/>
            <a:ext cx="304800" cy="1588"/>
          </a:xfrm>
          <a:prstGeom prst="straightConnector1">
            <a:avLst/>
          </a:prstGeom>
          <a:noFill/>
          <a:ln w="9525">
            <a:solidFill>
              <a:srgbClr val="FFC920"/>
            </a:solidFill>
            <a:round/>
            <a:headEnd/>
            <a:tailEnd type="arrow" w="med" len="med"/>
          </a:ln>
        </p:spPr>
      </p:cxnSp>
      <p:cxnSp>
        <p:nvCxnSpPr>
          <p:cNvPr id="50" name="Straight Arrow Connector 11"/>
          <p:cNvCxnSpPr>
            <a:cxnSpLocks noChangeShapeType="1"/>
            <a:stCxn id="45" idx="0"/>
          </p:cNvCxnSpPr>
          <p:nvPr/>
        </p:nvCxnSpPr>
        <p:spPr bwMode="auto">
          <a:xfrm rot="16200000" flipV="1">
            <a:off x="6553200" y="3200400"/>
            <a:ext cx="990600" cy="1143000"/>
          </a:xfrm>
          <a:prstGeom prst="straightConnector1">
            <a:avLst/>
          </a:prstGeom>
          <a:noFill/>
          <a:ln w="9525">
            <a:solidFill>
              <a:srgbClr val="FFC920"/>
            </a:solidFill>
            <a:round/>
            <a:headEnd/>
            <a:tailEnd type="arrow" w="med" len="med"/>
          </a:ln>
        </p:spPr>
      </p:cxnSp>
      <p:cxnSp>
        <p:nvCxnSpPr>
          <p:cNvPr id="54" name="Straight Arrow Connector 11"/>
          <p:cNvCxnSpPr>
            <a:cxnSpLocks noChangeShapeType="1"/>
            <a:stCxn id="45" idx="0"/>
          </p:cNvCxnSpPr>
          <p:nvPr/>
        </p:nvCxnSpPr>
        <p:spPr bwMode="auto">
          <a:xfrm rot="16200000" flipV="1">
            <a:off x="6744494" y="3391694"/>
            <a:ext cx="1675606" cy="75406"/>
          </a:xfrm>
          <a:prstGeom prst="straightConnector1">
            <a:avLst/>
          </a:prstGeom>
          <a:noFill/>
          <a:ln w="9525">
            <a:solidFill>
              <a:srgbClr val="FFC920"/>
            </a:solidFill>
            <a:round/>
            <a:headEnd/>
            <a:tailEnd type="arrow" w="med" len="med"/>
          </a:ln>
        </p:spPr>
      </p:cxnSp>
      <p:cxnSp>
        <p:nvCxnSpPr>
          <p:cNvPr id="57" name="Straight Arrow Connector 11"/>
          <p:cNvCxnSpPr>
            <a:cxnSpLocks noChangeShapeType="1"/>
            <a:stCxn id="45" idx="0"/>
          </p:cNvCxnSpPr>
          <p:nvPr/>
        </p:nvCxnSpPr>
        <p:spPr bwMode="auto">
          <a:xfrm rot="5400000" flipH="1" flipV="1">
            <a:off x="7429500" y="3619500"/>
            <a:ext cx="838200" cy="457200"/>
          </a:xfrm>
          <a:prstGeom prst="straightConnector1">
            <a:avLst/>
          </a:prstGeom>
          <a:noFill/>
          <a:ln w="9525">
            <a:solidFill>
              <a:srgbClr val="FFC920"/>
            </a:solidFill>
            <a:round/>
            <a:headEnd/>
            <a:tailEnd type="arrow" w="med" len="med"/>
          </a:ln>
        </p:spPr>
      </p:cxnSp>
      <p:sp>
        <p:nvSpPr>
          <p:cNvPr id="60" name="Rectangle 59"/>
          <p:cNvSpPr/>
          <p:nvPr/>
        </p:nvSpPr>
        <p:spPr>
          <a:xfrm>
            <a:off x="381000" y="6019800"/>
            <a:ext cx="8258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FFFF00"/>
                </a:solidFill>
              </a:rPr>
              <a:t>Campus Submit Gateway Builds on VO Trust Relationships 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926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OSG Campus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33900"/>
          </a:xfrm>
        </p:spPr>
        <p:txBody>
          <a:bodyPr/>
          <a:lstStyle/>
          <a:p>
            <a:r>
              <a:rPr lang="en-US" dirty="0" smtClean="0"/>
              <a:t>Help the researcher use local resources</a:t>
            </a:r>
          </a:p>
          <a:p>
            <a:pPr lvl="1"/>
            <a:r>
              <a:rPr lang="en-US" dirty="0" smtClean="0"/>
              <a:t>Run on a local cluster (on campus)</a:t>
            </a:r>
          </a:p>
          <a:p>
            <a:pPr lvl="1"/>
            <a:r>
              <a:rPr lang="en-US" dirty="0" smtClean="0"/>
              <a:t>Run on several local clusters</a:t>
            </a:r>
          </a:p>
          <a:p>
            <a:r>
              <a:rPr lang="en-US" dirty="0" smtClean="0"/>
              <a:t>Use/share resources with a collaborator on another campus</a:t>
            </a:r>
          </a:p>
          <a:p>
            <a:r>
              <a:rPr lang="en-US" dirty="0" smtClean="0"/>
              <a:t>Access the national </a:t>
            </a:r>
            <a:r>
              <a:rPr lang="en-US" dirty="0" err="1" smtClean="0"/>
              <a:t>cyberinfrastructure</a:t>
            </a:r>
            <a:endParaRPr lang="en-US" dirty="0" smtClean="0"/>
          </a:p>
          <a:p>
            <a:pPr lvl="1"/>
            <a:r>
              <a:rPr lang="en-US" dirty="0" smtClean="0"/>
              <a:t>OSG (and also XSEDE) resources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5867400"/>
            <a:ext cx="4835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FFFF00"/>
                </a:solidFill>
              </a:rPr>
              <a:t>Submit Locally, Run Globally</a:t>
            </a:r>
          </a:p>
        </p:txBody>
      </p:sp>
    </p:spTree>
    <p:extLst>
      <p:ext uri="{BB962C8B-B14F-4D97-AF65-F5344CB8AC3E}">
        <p14:creationId xmlns:p14="http://schemas.microsoft.com/office/powerpoint/2010/main" val="2776817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Bosco</a:t>
            </a:r>
            <a:r>
              <a:rPr lang="en-US" dirty="0" smtClean="0"/>
              <a:t> submit model enables the “Submit Locally, Run Globally” paradigm </a:t>
            </a:r>
          </a:p>
          <a:p>
            <a:r>
              <a:rPr lang="en-US" dirty="0" smtClean="0"/>
              <a:t>OSG is exploring how best to collaborate with XSEDE on campus bridging</a:t>
            </a:r>
          </a:p>
          <a:p>
            <a:pPr lvl="1"/>
            <a:r>
              <a:rPr lang="en-US" dirty="0" err="1" smtClean="0"/>
              <a:t>Bosco</a:t>
            </a:r>
            <a:r>
              <a:rPr lang="en-US" dirty="0" smtClean="0"/>
              <a:t> can also submit to XSEDE resources</a:t>
            </a:r>
          </a:p>
          <a:p>
            <a:pPr lvl="1"/>
            <a:r>
              <a:rPr lang="en-US" dirty="0" smtClean="0"/>
              <a:t>OSG is a service provider to XSEDE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656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ctrTitle"/>
          </p:nvPr>
        </p:nvSpPr>
        <p:spPr>
          <a:xfrm>
            <a:off x="609600" y="2663825"/>
            <a:ext cx="8153400" cy="917575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Identity/Access Management (IAM) for </a:t>
            </a:r>
            <a:br>
              <a:rPr lang="en-US">
                <a:latin typeface="Arial" charset="0"/>
                <a:ea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</a:rPr>
              <a:t>Science Gateways and Campus Bridging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657600"/>
            <a:ext cx="8153400" cy="5048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Jim Basney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5356" y="457200"/>
            <a:ext cx="4172086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go.illinois.edu</a:t>
            </a:r>
            <a:r>
              <a:rPr lang="en-US" sz="2400" dirty="0">
                <a:solidFill>
                  <a:schemeClr val="bg1"/>
                </a:solidFill>
              </a:rPr>
              <a:t>/xsede12secpanel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IAM in XSEDE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dirty="0" smtClean="0"/>
              <a:t>Individual users</a:t>
            </a:r>
          </a:p>
          <a:p>
            <a:pPr lvl="1">
              <a:defRPr/>
            </a:pPr>
            <a:r>
              <a:rPr lang="en-US" dirty="0" smtClean="0"/>
              <a:t>User Portal logins</a:t>
            </a:r>
          </a:p>
          <a:p>
            <a:pPr lvl="1">
              <a:defRPr/>
            </a:pPr>
            <a:r>
              <a:rPr lang="en-US" dirty="0" smtClean="0"/>
              <a:t>XSEDE Central Database (XCDB) user records</a:t>
            </a:r>
          </a:p>
          <a:p>
            <a:pPr lvl="1">
              <a:defRPr/>
            </a:pPr>
            <a:r>
              <a:rPr lang="en-US" dirty="0" smtClean="0"/>
              <a:t>XSEDE allocations process</a:t>
            </a:r>
          </a:p>
          <a:p>
            <a:pPr lvl="1">
              <a:defRPr/>
            </a:pPr>
            <a:r>
              <a:rPr lang="en-US" dirty="0" smtClean="0"/>
              <a:t>X.509 certificates for single </a:t>
            </a:r>
            <a:r>
              <a:rPr lang="en-US" dirty="0"/>
              <a:t>s</a:t>
            </a:r>
            <a:r>
              <a:rPr lang="en-US" dirty="0" smtClean="0"/>
              <a:t>ign-on</a:t>
            </a:r>
          </a:p>
          <a:p>
            <a:pPr lvl="1">
              <a:defRPr/>
            </a:pPr>
            <a:r>
              <a:rPr lang="en-US" dirty="0" smtClean="0"/>
              <a:t>InCommon identities mapped to XCDB user records</a:t>
            </a:r>
          </a:p>
          <a:p>
            <a:pPr lvl="1">
              <a:defRPr/>
            </a:pPr>
            <a:r>
              <a:rPr lang="en-US" dirty="0" smtClean="0"/>
              <a:t>Command-line access to local accounts at XSEDE SPs</a:t>
            </a:r>
          </a:p>
          <a:p>
            <a:pPr lvl="1">
              <a:defRPr/>
            </a:pPr>
            <a:r>
              <a:rPr lang="en-US" dirty="0" smtClean="0"/>
              <a:t>AMIE provides XSEDE-wide account and allocation management</a:t>
            </a:r>
          </a:p>
          <a:p>
            <a:pPr>
              <a:defRPr/>
            </a:pPr>
            <a:r>
              <a:rPr lang="en-US" dirty="0" smtClean="0"/>
              <a:t>Science Gateway </a:t>
            </a:r>
            <a:r>
              <a:rPr lang="en-US" dirty="0"/>
              <a:t>u</a:t>
            </a:r>
            <a:r>
              <a:rPr lang="en-US" dirty="0" smtClean="0"/>
              <a:t>sers</a:t>
            </a:r>
          </a:p>
          <a:p>
            <a:pPr lvl="1">
              <a:defRPr/>
            </a:pPr>
            <a:r>
              <a:rPr lang="en-US" dirty="0" smtClean="0"/>
              <a:t>User identity/access managed by science gateway</a:t>
            </a:r>
          </a:p>
          <a:p>
            <a:pPr lvl="1">
              <a:defRPr/>
            </a:pPr>
            <a:r>
              <a:rPr lang="en-US" dirty="0" smtClean="0"/>
              <a:t>Community accounts at XSEDE SPs</a:t>
            </a:r>
          </a:p>
          <a:p>
            <a:pPr lvl="1">
              <a:defRPr/>
            </a:pPr>
            <a:r>
              <a:rPr lang="en-US" dirty="0" smtClean="0"/>
              <a:t>Community certificates (X.509) containing user attributes (SAML)</a:t>
            </a:r>
          </a:p>
          <a:p>
            <a:pPr lvl="1">
              <a:defRPr/>
            </a:pPr>
            <a:r>
              <a:rPr lang="en-US" dirty="0" smtClean="0"/>
              <a:t>MyProxy OAuth Service for using individual XSEDE logins with gateways</a:t>
            </a:r>
          </a:p>
          <a:p>
            <a:pPr>
              <a:defRPr/>
            </a:pPr>
            <a:r>
              <a:rPr lang="en-US" dirty="0" smtClean="0"/>
              <a:t>Campus Bridging</a:t>
            </a:r>
          </a:p>
          <a:p>
            <a:pPr lvl="1">
              <a:defRPr/>
            </a:pPr>
            <a:r>
              <a:rPr lang="en-US" dirty="0" smtClean="0"/>
              <a:t>Brave new world!</a:t>
            </a:r>
            <a:endParaRPr lang="en-US" dirty="0"/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98299FF-A72B-7043-A209-B4BF5E075EA7}" type="slidenum">
              <a:rPr lang="en-US" sz="1200">
                <a:solidFill>
                  <a:schemeClr val="bg1"/>
                </a:solidFill>
                <a:cs typeface="Arial" charset="0"/>
              </a:rPr>
              <a:pPr eaLnBrk="1" hangingPunct="1"/>
              <a:t>29</a:t>
            </a:fld>
            <a:endParaRPr lang="en-US" sz="120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ctrTitle"/>
          </p:nvPr>
        </p:nvSpPr>
        <p:spPr>
          <a:xfrm>
            <a:off x="609600" y="2663825"/>
            <a:ext cx="8153400" cy="917575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Science Gateway Security Challenges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657600"/>
            <a:ext cx="8153400" cy="5048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Suresh Marru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5356" y="457200"/>
            <a:ext cx="4172086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go.illinois.edu</a:t>
            </a:r>
            <a:r>
              <a:rPr lang="en-US" sz="2400" dirty="0">
                <a:solidFill>
                  <a:schemeClr val="bg1"/>
                </a:solidFill>
              </a:rPr>
              <a:t>/xsede12secpanel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9" descr="InCommon1000entit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0"/>
            <a:ext cx="8610600" cy="585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ounded Rectangular Callout 12"/>
          <p:cNvSpPr/>
          <p:nvPr/>
        </p:nvSpPr>
        <p:spPr>
          <a:xfrm>
            <a:off x="952500" y="762000"/>
            <a:ext cx="4094163" cy="1730375"/>
          </a:xfrm>
          <a:prstGeom prst="wedgeRoundRectCallou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/>
              <a:t>InCommon is the federation for U.S. research and education, providing higher education and their commercial and non-profit partners with a common trust framework for access to online resources.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References: Federated IDM for CI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5783263" cy="4906963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 smtClean="0"/>
              <a:t>A Roadmap for Using NSF CyberInfrastructure with InCommon</a:t>
            </a:r>
            <a:br>
              <a:rPr lang="en-US" dirty="0" smtClean="0"/>
            </a:br>
            <a:r>
              <a:rPr lang="en-US" sz="2200" dirty="0" smtClean="0"/>
              <a:t>(</a:t>
            </a:r>
            <a:r>
              <a:rPr lang="en-US" sz="2200" dirty="0"/>
              <a:t>http://</a:t>
            </a:r>
            <a:r>
              <a:rPr lang="en-US" sz="2200" dirty="0" err="1" smtClean="0"/>
              <a:t>www.incommon.org</a:t>
            </a:r>
            <a:r>
              <a:rPr lang="en-US" sz="2200" dirty="0"/>
              <a:t>/</a:t>
            </a:r>
            <a:r>
              <a:rPr lang="en-US" sz="2200" dirty="0" err="1" smtClean="0"/>
              <a:t>nsfroadmap</a:t>
            </a:r>
            <a:r>
              <a:rPr lang="en-US" sz="2200" dirty="0" smtClean="0"/>
              <a:t>)</a:t>
            </a:r>
          </a:p>
          <a:p>
            <a:pPr>
              <a:defRPr/>
            </a:pPr>
            <a:r>
              <a:rPr lang="en-US" dirty="0" smtClean="0"/>
              <a:t>An Analysis of the Benefits and </a:t>
            </a:r>
            <a:r>
              <a:rPr lang="en-US" dirty="0"/>
              <a:t>Risks to LIGO When </a:t>
            </a:r>
            <a:r>
              <a:rPr lang="en-US" dirty="0" smtClean="0"/>
              <a:t>Participating </a:t>
            </a:r>
            <a:r>
              <a:rPr lang="en-US" dirty="0"/>
              <a:t>in Identity </a:t>
            </a:r>
            <a:r>
              <a:rPr lang="en-US" dirty="0" smtClean="0"/>
              <a:t>Federations</a:t>
            </a:r>
            <a:br>
              <a:rPr lang="en-US" dirty="0" smtClean="0"/>
            </a:br>
            <a:r>
              <a:rPr lang="en-US" sz="2200" dirty="0"/>
              <a:t>(http://</a:t>
            </a:r>
            <a:r>
              <a:rPr lang="en-US" sz="2200" dirty="0" err="1"/>
              <a:t>www.google.com</a:t>
            </a:r>
            <a:r>
              <a:rPr lang="en-US" sz="2200" dirty="0"/>
              <a:t>/</a:t>
            </a:r>
            <a:r>
              <a:rPr lang="en-US" sz="2200" dirty="0" err="1" smtClean="0"/>
              <a:t>search</a:t>
            </a:r>
            <a:r>
              <a:rPr lang="en-US" sz="2200" dirty="0" err="1"/>
              <a:t>?</a:t>
            </a:r>
            <a:r>
              <a:rPr lang="en-US" sz="2200" dirty="0" err="1" smtClean="0"/>
              <a:t>q</a:t>
            </a:r>
            <a:r>
              <a:rPr lang="en-US" sz="2200" dirty="0"/>
              <a:t>=</a:t>
            </a:r>
            <a:r>
              <a:rPr lang="en-US" sz="2200" dirty="0" err="1" smtClean="0"/>
              <a:t>LIGOIdentityFederationRiskAnalysis.pdf</a:t>
            </a:r>
            <a:r>
              <a:rPr lang="en-US" sz="2200" dirty="0" smtClean="0"/>
              <a:t>)</a:t>
            </a:r>
          </a:p>
          <a:p>
            <a:pPr>
              <a:defRPr/>
            </a:pPr>
            <a:r>
              <a:rPr lang="en-US" dirty="0" smtClean="0">
                <a:solidFill>
                  <a:prstClr val="black"/>
                </a:solidFill>
              </a:rPr>
              <a:t>Federated Security Incident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Response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>(https://spaces.internet2.edu/x/8o6KAQ)</a:t>
            </a:r>
            <a:endParaRPr lang="en-US" dirty="0" smtClean="0">
              <a:solidFill>
                <a:prstClr val="black"/>
              </a:solidFill>
            </a:endParaRPr>
          </a:p>
        </p:txBody>
      </p:sp>
      <p:pic>
        <p:nvPicPr>
          <p:cNvPr id="56323" name="Picture 2" descr="InCommonCover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0" y="1600200"/>
            <a:ext cx="29845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Prior Work: go.teragrid.org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114800" cy="4525963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smtClean="0"/>
              <a:t>Campus login to TeraGrid</a:t>
            </a:r>
          </a:p>
          <a:p>
            <a:pPr>
              <a:defRPr/>
            </a:pPr>
            <a:r>
              <a:rPr lang="en-US" dirty="0" smtClean="0"/>
              <a:t>35 campus </a:t>
            </a:r>
            <a:r>
              <a:rPr lang="en-US" dirty="0" err="1" smtClean="0"/>
              <a:t>IdPs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Relied on TeraGrid identity vetting</a:t>
            </a:r>
          </a:p>
          <a:p>
            <a:pPr>
              <a:defRPr/>
            </a:pPr>
            <a:r>
              <a:rPr lang="en-US" dirty="0" smtClean="0"/>
              <a:t>In production since September 2009</a:t>
            </a:r>
          </a:p>
          <a:p>
            <a:pPr>
              <a:defRPr/>
            </a:pPr>
            <a:r>
              <a:rPr lang="en-US" dirty="0" smtClean="0"/>
              <a:t>1000+ certificates issued to 65+ users</a:t>
            </a:r>
          </a:p>
          <a:p>
            <a:pPr>
              <a:defRPr/>
            </a:pPr>
            <a:r>
              <a:rPr lang="en-US" dirty="0" smtClean="0"/>
              <a:t>IGTF accredited</a:t>
            </a:r>
          </a:p>
          <a:p>
            <a:pPr>
              <a:defRPr/>
            </a:pPr>
            <a:r>
              <a:rPr lang="en-US" dirty="0" err="1" smtClean="0"/>
              <a:t>IDtrust</a:t>
            </a:r>
            <a:r>
              <a:rPr lang="en-US" dirty="0" smtClean="0"/>
              <a:t> 2010 paper: </a:t>
            </a:r>
            <a:r>
              <a:rPr lang="en-US" sz="2581" dirty="0" smtClean="0"/>
              <a:t>“Federated Login to TeraGrid”</a:t>
            </a:r>
            <a:br>
              <a:rPr lang="en-US" sz="2581" dirty="0" smtClean="0"/>
            </a:br>
            <a:r>
              <a:rPr lang="en-US" sz="2323" dirty="0" smtClean="0"/>
              <a:t>(</a:t>
            </a:r>
            <a:r>
              <a:rPr lang="cs-CZ" sz="2323" dirty="0"/>
              <a:t>http://</a:t>
            </a:r>
            <a:r>
              <a:rPr lang="cs-CZ" sz="2323" dirty="0" err="1"/>
              <a:t>dx.doi.org</a:t>
            </a:r>
            <a:r>
              <a:rPr lang="cs-CZ" sz="2323" dirty="0"/>
              <a:t>/10.1145/1750389.1750391</a:t>
            </a:r>
            <a:r>
              <a:rPr lang="en-US" sz="2323" dirty="0" smtClean="0"/>
              <a:t>)</a:t>
            </a:r>
            <a:endParaRPr lang="en-US" sz="2323" dirty="0"/>
          </a:p>
        </p:txBody>
      </p:sp>
      <p:pic>
        <p:nvPicPr>
          <p:cNvPr id="58371" name="Picture 4" descr="go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7"/>
          <a:stretch>
            <a:fillRect/>
          </a:stretch>
        </p:blipFill>
        <p:spPr bwMode="auto">
          <a:xfrm>
            <a:off x="4572000" y="1447800"/>
            <a:ext cx="4419600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4" descr="go4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431165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4" name="Picture 7" descr="go8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47800"/>
            <a:ext cx="445135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TextBox 6"/>
          <p:cNvSpPr txBox="1">
            <a:spLocks noChangeArrowheads="1"/>
          </p:cNvSpPr>
          <p:nvPr/>
        </p:nvSpPr>
        <p:spPr bwMode="auto">
          <a:xfrm>
            <a:off x="3709988" y="5370513"/>
            <a:ext cx="1724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(one-time only)</a:t>
            </a:r>
          </a:p>
        </p:txBody>
      </p:sp>
      <p:sp>
        <p:nvSpPr>
          <p:cNvPr id="5939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Account Linking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TeraGrid Science Gateway AAAA Model</a:t>
            </a:r>
          </a:p>
        </p:txBody>
      </p:sp>
      <p:pic>
        <p:nvPicPr>
          <p:cNvPr id="60418" name="Picture 7" descr="implemented-model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1808163"/>
            <a:ext cx="7626350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TextBox 2"/>
          <p:cNvSpPr txBox="1">
            <a:spLocks noChangeArrowheads="1"/>
          </p:cNvSpPr>
          <p:nvPr/>
        </p:nvSpPr>
        <p:spPr bwMode="auto">
          <a:xfrm>
            <a:off x="2281238" y="5410200"/>
            <a:ext cx="4581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cs-CZ" sz="1800"/>
              <a:t>http://dx.doi.org/10.1145/1838574.1838576</a:t>
            </a:r>
            <a:endParaRPr lang="en-US" sz="1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MyProxy OAuth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506663" y="3505200"/>
            <a:ext cx="2438400" cy="762000"/>
          </a:xfrm>
          <a:prstGeom prst="straightConnector1">
            <a:avLst/>
          </a:prstGeom>
          <a:ln w="38100" cmpd="sng">
            <a:solidFill>
              <a:schemeClr val="tx2"/>
            </a:solidFill>
            <a:headEnd type="arrow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506663" y="2895600"/>
            <a:ext cx="2438400" cy="0"/>
          </a:xfrm>
          <a:prstGeom prst="straightConnector1">
            <a:avLst/>
          </a:prstGeom>
          <a:ln w="38100" cmpd="sng">
            <a:solidFill>
              <a:schemeClr val="tx2"/>
            </a:solidFill>
            <a:headEnd type="arrow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697663" y="3505200"/>
            <a:ext cx="0" cy="609600"/>
          </a:xfrm>
          <a:prstGeom prst="straightConnector1">
            <a:avLst/>
          </a:prstGeom>
          <a:ln w="38100" cmpd="sng">
            <a:solidFill>
              <a:schemeClr val="tx2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002463" y="3581400"/>
            <a:ext cx="0" cy="533400"/>
          </a:xfrm>
          <a:prstGeom prst="straightConnector1">
            <a:avLst/>
          </a:prstGeom>
          <a:ln w="38100" cmpd="sng">
            <a:solidFill>
              <a:schemeClr val="tx2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5554663" y="1371600"/>
            <a:ext cx="0" cy="609600"/>
          </a:xfrm>
          <a:prstGeom prst="straightConnector1">
            <a:avLst/>
          </a:prstGeom>
          <a:ln w="38100" cmpd="sng">
            <a:solidFill>
              <a:schemeClr val="tx2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1447" name="Picture 20" descr="MC900412194.W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1828800"/>
            <a:ext cx="20447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8" name="Picture 25" descr="2012-go3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>
            <a:fillRect/>
          </a:stretch>
        </p:blipFill>
        <p:spPr bwMode="auto">
          <a:xfrm>
            <a:off x="5021263" y="2057400"/>
            <a:ext cx="1828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9" name="Picture 27" descr="2012-go1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r="9348" b="70824"/>
          <a:stretch>
            <a:fillRect/>
          </a:stretch>
        </p:blipFill>
        <p:spPr bwMode="auto">
          <a:xfrm>
            <a:off x="5021263" y="4191000"/>
            <a:ext cx="3657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0" name="Picture 31" descr="forg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263" y="2133600"/>
            <a:ext cx="1814512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1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63" y="914400"/>
            <a:ext cx="14827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52" name="TextBox 4"/>
          <p:cNvSpPr txBox="1">
            <a:spLocks noChangeArrowheads="1"/>
          </p:cNvSpPr>
          <p:nvPr/>
        </p:nvSpPr>
        <p:spPr bwMode="auto">
          <a:xfrm>
            <a:off x="633413" y="5588000"/>
            <a:ext cx="35671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www.sciencegatewaysecurity.org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IAM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dirty="0" smtClean="0"/>
              <a:t>Federated identity management</a:t>
            </a:r>
          </a:p>
          <a:p>
            <a:pPr lvl="1">
              <a:defRPr/>
            </a:pPr>
            <a:r>
              <a:rPr lang="en-US" dirty="0" smtClean="0"/>
              <a:t>Identities recognized across SPs, gateways, and campuses</a:t>
            </a:r>
          </a:p>
          <a:p>
            <a:pPr lvl="1">
              <a:defRPr/>
            </a:pPr>
            <a:r>
              <a:rPr lang="en-US" dirty="0" smtClean="0"/>
              <a:t>Addressing requirements of operators/providers</a:t>
            </a:r>
          </a:p>
          <a:p>
            <a:pPr>
              <a:defRPr/>
            </a:pPr>
            <a:r>
              <a:rPr lang="en-US" dirty="0" smtClean="0"/>
              <a:t>Federated access management</a:t>
            </a:r>
          </a:p>
          <a:p>
            <a:pPr lvl="1">
              <a:defRPr/>
            </a:pPr>
            <a:r>
              <a:rPr lang="en-US" dirty="0" smtClean="0"/>
              <a:t>Access granted by XSEDE allocations, gateways, campuses, and individual researchers</a:t>
            </a:r>
          </a:p>
          <a:p>
            <a:pPr>
              <a:defRPr/>
            </a:pPr>
            <a:r>
              <a:rPr lang="en-US" dirty="0" smtClean="0"/>
              <a:t>Interoperability</a:t>
            </a:r>
          </a:p>
          <a:p>
            <a:pPr lvl="1">
              <a:defRPr/>
            </a:pPr>
            <a:r>
              <a:rPr lang="en-US" dirty="0" smtClean="0"/>
              <a:t>Web browser, command-line, API</a:t>
            </a:r>
          </a:p>
          <a:p>
            <a:pPr lvl="1">
              <a:defRPr/>
            </a:pPr>
            <a:r>
              <a:rPr lang="en-US" dirty="0" smtClean="0"/>
              <a:t>Interactive, batch, workflow</a:t>
            </a:r>
          </a:p>
          <a:p>
            <a:pPr lvl="1">
              <a:defRPr/>
            </a:pPr>
            <a:r>
              <a:rPr lang="en-US" dirty="0" smtClean="0"/>
              <a:t>Policies and mechanisms across boundaries</a:t>
            </a:r>
            <a:br>
              <a:rPr lang="en-US" dirty="0" smtClean="0"/>
            </a:br>
            <a:r>
              <a:rPr lang="en-US" dirty="0" smtClean="0"/>
              <a:t>(campus, nation, cyberinfrastructure)</a:t>
            </a:r>
            <a:endParaRPr lang="en-US" dirty="0"/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D68F893-3DF2-1848-847B-46EDA743E3A3}" type="slidenum">
              <a:rPr lang="en-US" sz="1200">
                <a:solidFill>
                  <a:schemeClr val="bg1"/>
                </a:solidFill>
                <a:cs typeface="Arial" charset="0"/>
              </a:rPr>
              <a:pPr eaLnBrk="1" hangingPunct="1"/>
              <a:t>36</a:t>
            </a:fld>
            <a:endParaRPr lang="en-US" sz="120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Looking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 smtClean="0"/>
              <a:t>Continued decentralization of IAM</a:t>
            </a:r>
          </a:p>
          <a:p>
            <a:pPr lvl="1">
              <a:defRPr/>
            </a:pPr>
            <a:r>
              <a:rPr lang="en-US" dirty="0" smtClean="0"/>
              <a:t>Decreasing role of XCDB as the source of IDs</a:t>
            </a:r>
          </a:p>
          <a:p>
            <a:pPr lvl="2">
              <a:defRPr/>
            </a:pPr>
            <a:r>
              <a:rPr lang="en-US" dirty="0" smtClean="0"/>
              <a:t>Science Gateway community accounts an early example</a:t>
            </a:r>
          </a:p>
          <a:p>
            <a:pPr lvl="1">
              <a:defRPr/>
            </a:pPr>
            <a:r>
              <a:rPr lang="en-US" dirty="0" smtClean="0"/>
              <a:t>Limited role for XSEDE Resource Allocations Committee (XRAC)</a:t>
            </a:r>
          </a:p>
          <a:p>
            <a:pPr lvl="2">
              <a:defRPr/>
            </a:pPr>
            <a:r>
              <a:rPr lang="en-US" dirty="0" smtClean="0"/>
              <a:t>Authorization decisions made by science gateways, campuses, and individual researchers</a:t>
            </a:r>
          </a:p>
          <a:p>
            <a:pPr>
              <a:defRPr/>
            </a:pPr>
            <a:r>
              <a:rPr lang="en-US" dirty="0" smtClean="0"/>
              <a:t>Ongoing need for credential translation </a:t>
            </a:r>
            <a:br>
              <a:rPr lang="en-US" dirty="0" smtClean="0"/>
            </a:br>
            <a:r>
              <a:rPr lang="en-US" dirty="0" smtClean="0"/>
              <a:t>(password, X.509, Kerberos, SAML, OAuth)</a:t>
            </a:r>
          </a:p>
          <a:p>
            <a:pPr lvl="1">
              <a:defRPr/>
            </a:pPr>
            <a:r>
              <a:rPr lang="en-US" dirty="0" smtClean="0"/>
              <a:t>Struggle to make this transparent and reliable</a:t>
            </a:r>
          </a:p>
          <a:p>
            <a:pPr>
              <a:defRPr/>
            </a:pPr>
            <a:r>
              <a:rPr lang="en-US" dirty="0" smtClean="0"/>
              <a:t>Avoid the need for “special case” approaches</a:t>
            </a:r>
          </a:p>
          <a:p>
            <a:pPr lvl="1">
              <a:defRPr/>
            </a:pPr>
            <a:r>
              <a:rPr lang="en-US" dirty="0" smtClean="0"/>
              <a:t>Use campus (InCommon) IDs rather than creating XSEDE IDs</a:t>
            </a:r>
          </a:p>
          <a:p>
            <a:pPr lvl="2">
              <a:defRPr/>
            </a:pPr>
            <a:r>
              <a:rPr lang="en-US" dirty="0" smtClean="0"/>
              <a:t>Also support Facebook / Google IDs?</a:t>
            </a:r>
          </a:p>
          <a:p>
            <a:pPr lvl="1">
              <a:defRPr/>
            </a:pPr>
            <a:r>
              <a:rPr lang="en-US" dirty="0" smtClean="0"/>
              <a:t>Migrate from the command-line to the web/cloud</a:t>
            </a:r>
            <a:endParaRPr lang="en-US" dirty="0"/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5DD14F5-E3EC-F643-8194-A1CFADA0F050}" type="slidenum">
              <a:rPr lang="en-US" sz="1200">
                <a:solidFill>
                  <a:schemeClr val="bg1"/>
                </a:solidFill>
                <a:cs typeface="Arial" charset="0"/>
              </a:rPr>
              <a:pPr eaLnBrk="1" hangingPunct="1"/>
              <a:t>37</a:t>
            </a:fld>
            <a:endParaRPr lang="en-US" sz="120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ctrTitle"/>
          </p:nvPr>
        </p:nvSpPr>
        <p:spPr>
          <a:xfrm>
            <a:off x="609600" y="2663825"/>
            <a:ext cx="8153400" cy="917575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Operational Security for </a:t>
            </a:r>
            <a:br>
              <a:rPr lang="en-US">
                <a:latin typeface="Arial" charset="0"/>
                <a:ea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</a:rPr>
              <a:t>Science Gateways and Campus Bridging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657600"/>
            <a:ext cx="8153400" cy="5048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Randy Butler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5356" y="457200"/>
            <a:ext cx="4172086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go.illinois.edu</a:t>
            </a:r>
            <a:r>
              <a:rPr lang="en-US" sz="2400" dirty="0">
                <a:solidFill>
                  <a:schemeClr val="bg1"/>
                </a:solidFill>
              </a:rPr>
              <a:t>/xsede12secpanel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Introduction</a:t>
            </a: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latin typeface="Calibri" charset="0"/>
                <a:ea typeface="ＭＳ Ｐゴシック" charset="0"/>
                <a:cs typeface="ＭＳ Ｐゴシック" charset="0"/>
              </a:rPr>
              <a:t>Randy Butler – XSEDE Security Officer</a:t>
            </a:r>
          </a:p>
          <a:p>
            <a:r>
              <a:rPr lang="en-US" sz="2400">
                <a:latin typeface="Calibri" charset="0"/>
                <a:ea typeface="ＭＳ Ｐゴシック" charset="0"/>
                <a:cs typeface="ＭＳ Ｐゴシック" charset="0"/>
              </a:rPr>
              <a:t>Jim Marsteller – XSEDE Assistant Security Officer</a:t>
            </a:r>
          </a:p>
          <a:p>
            <a:r>
              <a:rPr lang="en-US" sz="2400">
                <a:latin typeface="Calibri" charset="0"/>
                <a:ea typeface="ＭＳ Ｐゴシック" charset="0"/>
                <a:cs typeface="ＭＳ Ｐゴシック" charset="0"/>
              </a:rPr>
              <a:t>XSEDE Security Operations</a:t>
            </a:r>
          </a:p>
          <a:p>
            <a:pPr lvl="1"/>
            <a:r>
              <a:rPr lang="en-US" sz="2000">
                <a:latin typeface="Calibri" charset="0"/>
                <a:ea typeface="ＭＳ Ｐゴシック" charset="0"/>
              </a:rPr>
              <a:t>Responsible for oversight on XSEDE’s operational security</a:t>
            </a:r>
          </a:p>
          <a:p>
            <a:pPr lvl="1"/>
            <a:r>
              <a:rPr lang="en-US" sz="2000">
                <a:latin typeface="Calibri" charset="0"/>
                <a:ea typeface="ＭＳ Ｐゴシック" charset="0"/>
              </a:rPr>
              <a:t>Security Coordination for the XSEDE Service Providers</a:t>
            </a:r>
          </a:p>
          <a:p>
            <a:pPr lvl="2"/>
            <a:r>
              <a:rPr lang="en-US" sz="1600">
                <a:latin typeface="Calibri" charset="0"/>
                <a:ea typeface="ＭＳ Ｐゴシック" charset="0"/>
              </a:rPr>
              <a:t>Indiana, Purdue, PSC, NCAR, NCSA, NICS, OSG, SDSC, TACC</a:t>
            </a:r>
          </a:p>
          <a:p>
            <a:pPr lvl="1"/>
            <a:r>
              <a:rPr lang="en-US" sz="2000">
                <a:latin typeface="Calibri" charset="0"/>
                <a:ea typeface="ＭＳ Ｐゴシック" charset="0"/>
              </a:rPr>
              <a:t>Day-to-day security operations</a:t>
            </a:r>
          </a:p>
          <a:p>
            <a:pPr lvl="1"/>
            <a:r>
              <a:rPr lang="en-US" sz="2000">
                <a:latin typeface="Calibri" charset="0"/>
                <a:ea typeface="ＭＳ Ｐゴシック" charset="0"/>
              </a:rPr>
              <a:t>Incident response</a:t>
            </a:r>
          </a:p>
          <a:p>
            <a:pPr lvl="1"/>
            <a:r>
              <a:rPr lang="en-US" sz="2000">
                <a:latin typeface="Calibri" charset="0"/>
                <a:ea typeface="ＭＳ Ｐゴシック" charset="0"/>
              </a:rPr>
              <a:t>Software Security Reviews</a:t>
            </a:r>
          </a:p>
          <a:p>
            <a:pPr lvl="1"/>
            <a:r>
              <a:rPr lang="en-US" sz="2000">
                <a:latin typeface="Calibri" charset="0"/>
                <a:ea typeface="ＭＳ Ｐゴシック" charset="0"/>
              </a:rPr>
              <a:t>Operational Testing and Configuration</a:t>
            </a:r>
          </a:p>
          <a:p>
            <a:pPr lvl="1"/>
            <a:r>
              <a:rPr lang="en-US" sz="2000">
                <a:latin typeface="Calibri" charset="0"/>
                <a:ea typeface="ＭＳ Ｐゴシック" charset="0"/>
              </a:rPr>
              <a:t>Development and Deployment of XSEDE Security Services</a:t>
            </a: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9021F3B-29FE-8F4A-AD29-85B75FF42C15}" type="slidenum">
              <a:rPr lang="en-US" sz="1200">
                <a:solidFill>
                  <a:schemeClr val="bg1"/>
                </a:solidFill>
                <a:cs typeface="Arial" charset="0"/>
              </a:rPr>
              <a:pPr eaLnBrk="1" hangingPunct="1"/>
              <a:t>39</a:t>
            </a:fld>
            <a:endParaRPr lang="en-US" sz="1200">
              <a:solidFill>
                <a:schemeClr val="bg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675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TeraGrid Area Director for Science Gateways - Nancy Wilkins-</a:t>
            </a:r>
            <a:r>
              <a:rPr lang="en-US" dirty="0" err="1" smtClean="0"/>
              <a:t>Diehr</a:t>
            </a:r>
            <a:endParaRPr lang="en-US" dirty="0" smtClean="0"/>
          </a:p>
          <a:p>
            <a:r>
              <a:rPr lang="en-US" dirty="0"/>
              <a:t>A</a:t>
            </a:r>
            <a:r>
              <a:rPr lang="en-US" dirty="0" smtClean="0"/>
              <a:t>mazing Science Gateway Staff </a:t>
            </a:r>
          </a:p>
          <a:p>
            <a:r>
              <a:rPr lang="en-US" dirty="0" smtClean="0"/>
              <a:t>Gateway Use Case Gathering experts</a:t>
            </a:r>
          </a:p>
          <a:p>
            <a:pPr lvl="1"/>
            <a:r>
              <a:rPr lang="en-US" dirty="0" smtClean="0"/>
              <a:t>Specially the gateway security focus leads:</a:t>
            </a:r>
          </a:p>
          <a:p>
            <a:pPr lvl="1"/>
            <a:r>
              <a:rPr lang="en-US" dirty="0"/>
              <a:t>Tom </a:t>
            </a:r>
            <a:r>
              <a:rPr lang="en-US" dirty="0" err="1"/>
              <a:t>U</a:t>
            </a:r>
            <a:r>
              <a:rPr lang="en-US" dirty="0" err="1" smtClean="0"/>
              <a:t>ram</a:t>
            </a:r>
            <a:r>
              <a:rPr lang="en-US" dirty="0"/>
              <a:t>, </a:t>
            </a:r>
            <a:r>
              <a:rPr lang="en-US" dirty="0" err="1" smtClean="0"/>
              <a:t>Shaowen</a:t>
            </a:r>
            <a:r>
              <a:rPr lang="en-US" dirty="0" smtClean="0"/>
              <a:t> Wang &amp; Marlon Pierce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0F5F72-1ED2-2744-A412-7FA1710B2F5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74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Security Operations</a:t>
            </a:r>
            <a:br>
              <a:rPr lang="en-US">
                <a:latin typeface="Arial" charset="0"/>
                <a:ea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</a:rPr>
              <a:t>Science Gateway Challenges</a:t>
            </a:r>
          </a:p>
        </p:txBody>
      </p:sp>
      <p:sp>
        <p:nvSpPr>
          <p:cNvPr id="143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latin typeface="Calibri" charset="0"/>
                <a:ea typeface="ＭＳ Ｐゴシック" charset="0"/>
                <a:cs typeface="ＭＳ Ｐゴシック" charset="0"/>
              </a:rPr>
              <a:t>Establishing Trust </a:t>
            </a:r>
          </a:p>
          <a:p>
            <a:pPr lvl="1"/>
            <a:r>
              <a:rPr lang="en-US" sz="2400">
                <a:latin typeface="Calibri" charset="0"/>
                <a:ea typeface="ＭＳ Ｐゴシック" charset="0"/>
                <a:cs typeface="ＭＳ Ｐゴシック" charset="0"/>
              </a:rPr>
              <a:t>Providers</a:t>
            </a:r>
          </a:p>
          <a:p>
            <a:pPr lvl="1"/>
            <a:r>
              <a:rPr lang="en-US" sz="2400">
                <a:latin typeface="Calibri" charset="0"/>
                <a:ea typeface="ＭＳ Ｐゴシック" charset="0"/>
                <a:cs typeface="ＭＳ Ｐゴシック" charset="0"/>
              </a:rPr>
              <a:t>Users</a:t>
            </a:r>
          </a:p>
          <a:p>
            <a:r>
              <a:rPr lang="en-US" sz="2800">
                <a:latin typeface="Calibri" charset="0"/>
                <a:ea typeface="ＭＳ Ｐゴシック" charset="0"/>
                <a:cs typeface="ＭＳ Ｐゴシック" charset="0"/>
              </a:rPr>
              <a:t>Account Auditing</a:t>
            </a:r>
            <a:endParaRPr lang="en-US" sz="2400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 sz="2800">
                <a:latin typeface="Calibri" charset="0"/>
                <a:ea typeface="ＭＳ Ｐゴシック" charset="0"/>
                <a:cs typeface="ＭＳ Ｐゴシック" charset="0"/>
              </a:rPr>
              <a:t>Security Patch Management</a:t>
            </a:r>
          </a:p>
          <a:p>
            <a:r>
              <a:rPr lang="en-US" sz="2800">
                <a:latin typeface="Calibri" charset="0"/>
                <a:ea typeface="ＭＳ Ｐゴシック" charset="0"/>
                <a:cs typeface="ＭＳ Ｐゴシック" charset="0"/>
              </a:rPr>
              <a:t>Security Incident Coordination</a:t>
            </a:r>
          </a:p>
          <a:p>
            <a:r>
              <a:rPr lang="en-US" sz="2800">
                <a:latin typeface="Calibri" charset="0"/>
                <a:ea typeface="ＭＳ Ｐゴシック" charset="0"/>
                <a:cs typeface="ＭＳ Ｐゴシック" charset="0"/>
              </a:rPr>
              <a:t>Concerns over handling of security credentials.</a:t>
            </a:r>
          </a:p>
          <a:p>
            <a:pPr lvl="1"/>
            <a:r>
              <a:rPr lang="en-US" sz="2400">
                <a:latin typeface="Calibri" charset="0"/>
                <a:ea typeface="ＭＳ Ｐゴシック" charset="0"/>
                <a:cs typeface="ＭＳ Ｐゴシック" charset="0"/>
              </a:rPr>
              <a:t>Community Accounts</a:t>
            </a:r>
          </a:p>
          <a:p>
            <a:r>
              <a:rPr lang="en-US" sz="2800">
                <a:latin typeface="Calibri" charset="0"/>
                <a:ea typeface="ＭＳ Ｐゴシック" charset="0"/>
                <a:cs typeface="ＭＳ Ｐゴシック" charset="0"/>
              </a:rPr>
              <a:t>Scaling beyond a half dozen SGs</a:t>
            </a: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4FC3906-9C0D-CE4C-94E6-471130E1F141}" type="slidenum">
              <a:rPr lang="en-US" sz="1200">
                <a:solidFill>
                  <a:schemeClr val="bg1"/>
                </a:solidFill>
                <a:cs typeface="Arial" charset="0"/>
              </a:rPr>
              <a:pPr eaLnBrk="1" hangingPunct="1"/>
              <a:t>40</a:t>
            </a:fld>
            <a:endParaRPr lang="en-US" sz="1200">
              <a:solidFill>
                <a:schemeClr val="bg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962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Science Gateway Open Issues</a:t>
            </a: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>
          <a:xfrm>
            <a:off x="457200" y="1000125"/>
            <a:ext cx="8229600" cy="4648200"/>
          </a:xfrm>
        </p:spPr>
        <p:txBody>
          <a:bodyPr/>
          <a:lstStyle/>
          <a:p>
            <a:r>
              <a:rPr lang="en-US" sz="2800">
                <a:latin typeface="Calibri" charset="0"/>
                <a:ea typeface="ＭＳ Ｐゴシック" charset="0"/>
                <a:cs typeface="ＭＳ Ｐゴシック" charset="0"/>
              </a:rPr>
              <a:t>Science Gateway Trust</a:t>
            </a:r>
          </a:p>
          <a:p>
            <a:pPr lvl="1"/>
            <a:r>
              <a:rPr lang="en-US" sz="2400">
                <a:latin typeface="Calibri" charset="0"/>
                <a:ea typeface="ＭＳ Ｐゴシック" charset="0"/>
                <a:cs typeface="ＭＳ Ｐゴシック" charset="0"/>
              </a:rPr>
              <a:t>Can/should we leverage software security reviews?</a:t>
            </a:r>
          </a:p>
          <a:p>
            <a:pPr lvl="1"/>
            <a:r>
              <a:rPr lang="en-US" sz="2400">
                <a:latin typeface="Calibri" charset="0"/>
                <a:ea typeface="ＭＳ Ｐゴシック" charset="0"/>
                <a:cs typeface="ＭＳ Ｐゴシック" charset="0"/>
              </a:rPr>
              <a:t>Documenting guidelines and policies</a:t>
            </a:r>
          </a:p>
          <a:p>
            <a:pPr lvl="1"/>
            <a:r>
              <a:rPr lang="en-US" sz="2400">
                <a:latin typeface="Calibri" charset="0"/>
                <a:ea typeface="ＭＳ Ｐゴシック" charset="0"/>
                <a:cs typeface="ＭＳ Ｐゴシック" charset="0"/>
              </a:rPr>
              <a:t>Can we leverage the outcomes of the NSF Security for Science Gateways award</a:t>
            </a:r>
          </a:p>
          <a:p>
            <a:r>
              <a:rPr lang="en-US" sz="2800">
                <a:latin typeface="Calibri" charset="0"/>
                <a:ea typeface="ＭＳ Ｐゴシック" charset="0"/>
                <a:cs typeface="ＭＳ Ｐゴシック" charset="0"/>
              </a:rPr>
              <a:t>Educating users to consider carefully before handing their security credentials to a gateway</a:t>
            </a:r>
          </a:p>
          <a:p>
            <a:r>
              <a:rPr lang="en-US" sz="2800">
                <a:latin typeface="Calibri" charset="0"/>
                <a:ea typeface="ＭＳ Ｐゴシック" charset="0"/>
                <a:cs typeface="ＭＳ Ｐゴシック" charset="0"/>
              </a:rPr>
              <a:t>Establish a science gateway security contacts</a:t>
            </a:r>
          </a:p>
          <a:p>
            <a:pPr lvl="1"/>
            <a:r>
              <a:rPr lang="en-US" sz="2400">
                <a:latin typeface="Calibri" charset="0"/>
                <a:ea typeface="ＭＳ Ｐゴシック" charset="0"/>
                <a:cs typeface="ＭＳ Ｐゴシック" charset="0"/>
              </a:rPr>
              <a:t>Incident response team</a:t>
            </a:r>
          </a:p>
          <a:p>
            <a:pPr lvl="1"/>
            <a:r>
              <a:rPr lang="en-US" sz="2400">
                <a:latin typeface="Calibri" charset="0"/>
                <a:ea typeface="ＭＳ Ｐゴシック" charset="0"/>
                <a:cs typeface="ＭＳ Ｐゴシック" charset="0"/>
              </a:rPr>
              <a:t>Security patch management</a:t>
            </a:r>
          </a:p>
          <a:p>
            <a:r>
              <a:rPr lang="en-US" sz="2800">
                <a:latin typeface="Calibri" charset="0"/>
                <a:ea typeface="ＭＳ Ｐゴシック" charset="0"/>
                <a:cs typeface="ＭＳ Ｐゴシック" charset="0"/>
              </a:rPr>
              <a:t>Scaling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B0D8F80-2280-284A-B6CD-634381C6973D}" type="slidenum">
              <a:rPr lang="en-US" sz="1200">
                <a:solidFill>
                  <a:schemeClr val="bg1"/>
                </a:solidFill>
                <a:cs typeface="Arial" charset="0"/>
              </a:rPr>
              <a:pPr eaLnBrk="1" hangingPunct="1"/>
              <a:t>41</a:t>
            </a:fld>
            <a:endParaRPr lang="en-US" sz="1200">
              <a:solidFill>
                <a:schemeClr val="bg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479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Arial" charset="0"/>
                <a:ea typeface="ＭＳ Ｐゴシック" charset="0"/>
              </a:rPr>
              <a:t>Security Operations Challenges</a:t>
            </a:r>
            <a:br>
              <a:rPr lang="en-US" sz="2800">
                <a:latin typeface="Arial" charset="0"/>
                <a:ea typeface="ＭＳ Ｐゴシック" charset="0"/>
              </a:rPr>
            </a:br>
            <a:r>
              <a:rPr lang="en-US" sz="2800">
                <a:latin typeface="Arial" charset="0"/>
                <a:ea typeface="ＭＳ Ｐゴシック" charset="0"/>
              </a:rPr>
              <a:t>Campus Bridging (CB)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latin typeface="Calibri" charset="0"/>
                <a:ea typeface="ＭＳ Ｐゴシック" charset="0"/>
                <a:cs typeface="ＭＳ Ｐゴシック" charset="0"/>
              </a:rPr>
              <a:t>Communication &amp;  Coordination</a:t>
            </a:r>
          </a:p>
          <a:p>
            <a:pPr lvl="1"/>
            <a:r>
              <a:rPr lang="en-US" sz="2400">
                <a:latin typeface="Calibri" charset="0"/>
                <a:ea typeface="ＭＳ Ｐゴシック" charset="0"/>
                <a:cs typeface="ＭＳ Ｐゴシック" charset="0"/>
              </a:rPr>
              <a:t>Incident response</a:t>
            </a:r>
          </a:p>
          <a:p>
            <a:pPr lvl="1"/>
            <a:r>
              <a:rPr lang="en-US" sz="2400">
                <a:latin typeface="Calibri" charset="0"/>
                <a:ea typeface="ＭＳ Ｐゴシック" charset="0"/>
                <a:cs typeface="ＭＳ Ｐゴシック" charset="0"/>
              </a:rPr>
              <a:t>Distributing important/sensitive information</a:t>
            </a:r>
          </a:p>
          <a:p>
            <a:pPr lvl="1"/>
            <a:r>
              <a:rPr lang="en-US" sz="2400">
                <a:latin typeface="Calibri" charset="0"/>
                <a:ea typeface="ＭＳ Ｐゴシック" charset="0"/>
                <a:cs typeface="ＭＳ Ｐゴシック" charset="0"/>
              </a:rPr>
              <a:t>Trust among participants</a:t>
            </a:r>
          </a:p>
          <a:p>
            <a:r>
              <a:rPr lang="en-US" sz="2800">
                <a:latin typeface="Calibri" charset="0"/>
                <a:ea typeface="ＭＳ Ｐゴシック" charset="0"/>
                <a:cs typeface="ＭＳ Ｐゴシック" charset="0"/>
              </a:rPr>
              <a:t>Undocumented risks, threats and vulnerabilities</a:t>
            </a:r>
          </a:p>
          <a:p>
            <a:r>
              <a:rPr lang="en-US" sz="2800">
                <a:latin typeface="Calibri" charset="0"/>
                <a:ea typeface="ＭＳ Ｐゴシック" charset="0"/>
                <a:cs typeface="ＭＳ Ｐゴシック" charset="0"/>
              </a:rPr>
              <a:t>Identifying Campus Bridging Security Configuration</a:t>
            </a:r>
          </a:p>
          <a:p>
            <a:pPr lvl="1"/>
            <a:r>
              <a:rPr lang="en-US" sz="2400">
                <a:latin typeface="Calibri" charset="0"/>
                <a:ea typeface="ＭＳ Ｐゴシック" charset="0"/>
                <a:cs typeface="ＭＳ Ｐゴシック" charset="0"/>
              </a:rPr>
              <a:t>Security requirements and expectations – both directions</a:t>
            </a:r>
          </a:p>
          <a:p>
            <a:pPr lvl="1"/>
            <a:r>
              <a:rPr lang="en-US" sz="2400">
                <a:latin typeface="Calibri" charset="0"/>
                <a:ea typeface="ＭＳ Ｐゴシック" charset="0"/>
                <a:cs typeface="ＭＳ Ｐゴシック" charset="0"/>
              </a:rPr>
              <a:t>Identifying New Policies</a:t>
            </a:r>
          </a:p>
          <a:p>
            <a:r>
              <a:rPr lang="en-US" sz="2800">
                <a:latin typeface="Calibri" charset="0"/>
                <a:ea typeface="ＭＳ Ｐゴシック" charset="0"/>
                <a:cs typeface="ＭＳ Ｐゴシック" charset="0"/>
              </a:rPr>
              <a:t>Mentoring &amp; Supporting CB security staff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F36D80B-0E35-064D-9E08-37998C4D058A}" type="slidenum">
              <a:rPr lang="en-US" sz="1200">
                <a:solidFill>
                  <a:schemeClr val="bg1"/>
                </a:solidFill>
                <a:cs typeface="Arial" charset="0"/>
              </a:rPr>
              <a:pPr eaLnBrk="1" hangingPunct="1"/>
              <a:t>42</a:t>
            </a:fld>
            <a:endParaRPr lang="en-US" sz="1200">
              <a:solidFill>
                <a:schemeClr val="bg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041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Campus Bridging Open Issues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What communication/coordination mechanism(s)?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How to best document Risks, threats, &amp; vulnerabilities?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How to best document guidelines, policies, process?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1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Do we need a CB MOU?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Should we have CB security focused training?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What about a CB security focused forum?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Should we partner each CB with an established site – initially an SP, later maybe a senior CB.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2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9AFED4F-1DE5-674C-9368-45514F2F0EF6}" type="slidenum">
              <a:rPr lang="en-US" sz="1200">
                <a:solidFill>
                  <a:schemeClr val="bg1"/>
                </a:solidFill>
                <a:cs typeface="Arial" charset="0"/>
              </a:rPr>
              <a:pPr eaLnBrk="1" hangingPunct="1"/>
              <a:t>43</a:t>
            </a:fld>
            <a:endParaRPr lang="en-US" sz="1200">
              <a:solidFill>
                <a:schemeClr val="bg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832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ctrTitle"/>
          </p:nvPr>
        </p:nvSpPr>
        <p:spPr>
          <a:xfrm>
            <a:off x="609600" y="2663825"/>
            <a:ext cx="8153400" cy="917575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Discussion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635356" y="457200"/>
            <a:ext cx="4172086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go.illinois.edu</a:t>
            </a:r>
            <a:r>
              <a:rPr lang="en-US" sz="2400" dirty="0">
                <a:solidFill>
                  <a:schemeClr val="bg1"/>
                </a:solidFill>
              </a:rPr>
              <a:t>/xsede12secpanel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Discussion Topics</a:t>
            </a:r>
          </a:p>
        </p:txBody>
      </p:sp>
      <p:sp>
        <p:nvSpPr>
          <p:cNvPr id="675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What are the top security challenges?</a:t>
            </a:r>
          </a:p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What are the use cases?</a:t>
            </a:r>
          </a:p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What are the best paths forward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Any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other comments/questions for panelists?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C2BCAE4-76AA-5B4A-95FE-DD51C17688DE}" type="slidenum">
              <a:rPr lang="en-US" sz="1200">
                <a:solidFill>
                  <a:schemeClr val="bg1"/>
                </a:solidFill>
                <a:cs typeface="Arial" charset="0"/>
              </a:rPr>
              <a:pPr eaLnBrk="1" hangingPunct="1"/>
              <a:t>45</a:t>
            </a:fld>
            <a:endParaRPr lang="en-US" sz="120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Poll the Audience – Show of Hands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Who has used InCommon/Shibboleth to log in to an off-campus site?</a:t>
            </a:r>
          </a:p>
          <a:p>
            <a:pPr>
              <a:defRPr/>
            </a:pPr>
            <a:r>
              <a:rPr lang="en-US" dirty="0" smtClean="0"/>
              <a:t>Who has used a Facebook/Google ID to log in to a third-party site?</a:t>
            </a:r>
          </a:p>
          <a:p>
            <a:pPr>
              <a:defRPr/>
            </a:pPr>
            <a:r>
              <a:rPr lang="en-US" dirty="0" smtClean="0"/>
              <a:t>Who uses a web browser to access cyberinfrastructure? </a:t>
            </a:r>
          </a:p>
          <a:p>
            <a:pPr>
              <a:defRPr/>
            </a:pPr>
            <a:r>
              <a:rPr lang="en-US" dirty="0" smtClean="0"/>
              <a:t>Who uses a command-line interface?</a:t>
            </a:r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B7B120D-D157-8E4E-9BC2-7BB7E07538B2}" type="slidenum">
              <a:rPr lang="en-US" sz="1200">
                <a:solidFill>
                  <a:schemeClr val="bg1"/>
                </a:solidFill>
                <a:cs typeface="Arial" charset="0"/>
              </a:rPr>
              <a:pPr eaLnBrk="1" hangingPunct="1"/>
              <a:t>46</a:t>
            </a:fld>
            <a:endParaRPr lang="en-US" sz="120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5356" y="457200"/>
            <a:ext cx="4172086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go.illinois.edu</a:t>
            </a:r>
            <a:r>
              <a:rPr lang="en-US" sz="2400" dirty="0">
                <a:solidFill>
                  <a:schemeClr val="bg1"/>
                </a:solidFill>
              </a:rPr>
              <a:t>/xsede12secpanel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4000155-Victorian_scientists-SP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2000"/>
            <a:ext cx="1774746" cy="177983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52700" y="0"/>
            <a:ext cx="4191000" cy="715962"/>
          </a:xfrm>
        </p:spPr>
        <p:txBody>
          <a:bodyPr/>
          <a:lstStyle/>
          <a:p>
            <a:r>
              <a:rPr lang="en-US" dirty="0" smtClean="0"/>
              <a:t>Are you a scientist? </a:t>
            </a:r>
            <a:endParaRPr lang="en-US" dirty="0"/>
          </a:p>
        </p:txBody>
      </p:sp>
      <p:sp>
        <p:nvSpPr>
          <p:cNvPr id="17" name="Title 3"/>
          <p:cNvSpPr txBox="1">
            <a:spLocks/>
          </p:cNvSpPr>
          <p:nvPr/>
        </p:nvSpPr>
        <p:spPr bwMode="auto">
          <a:xfrm>
            <a:off x="517110" y="2362200"/>
            <a:ext cx="3537779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376092"/>
                </a:solidFill>
                <a:latin typeface="Arial"/>
                <a:ea typeface="ＭＳ Ｐゴシック" pitchFamily="-107" charset="-128"/>
                <a:cs typeface="Arial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76092"/>
                </a:solidFill>
                <a:latin typeface="Arial" pitchFamily="-107" charset="0"/>
                <a:ea typeface="ＭＳ Ｐゴシック" pitchFamily="-107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76092"/>
                </a:solidFill>
                <a:latin typeface="Arial" pitchFamily="-107" charset="0"/>
                <a:ea typeface="ＭＳ Ｐゴシック" pitchFamily="-107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76092"/>
                </a:solidFill>
                <a:latin typeface="Arial" pitchFamily="-107" charset="0"/>
                <a:ea typeface="ＭＳ Ｐゴシック" pitchFamily="-107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76092"/>
                </a:solidFill>
                <a:latin typeface="Arial" pitchFamily="-107" charset="0"/>
                <a:ea typeface="ＭＳ Ｐゴシック" pitchFamily="-107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76092"/>
                </a:solidFill>
                <a:latin typeface="Arial" pitchFamily="-107" charset="0"/>
                <a:ea typeface="ＭＳ Ｐゴシック" pitchFamily="-107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76092"/>
                </a:solidFill>
                <a:latin typeface="Arial" pitchFamily="-107" charset="0"/>
                <a:ea typeface="ＭＳ Ｐゴシック" pitchFamily="-107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76092"/>
                </a:solidFill>
                <a:latin typeface="Arial" pitchFamily="-107" charset="0"/>
                <a:ea typeface="ＭＳ Ｐゴシック" pitchFamily="-107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76092"/>
                </a:solidFill>
                <a:latin typeface="Arial" pitchFamily="-107" charset="0"/>
                <a:ea typeface="ＭＳ Ｐゴシック" pitchFamily="-107" charset="-128"/>
              </a:defRPr>
            </a:lvl9pPr>
          </a:lstStyle>
          <a:p>
            <a:r>
              <a:rPr lang="en-US" sz="2000" b="0" dirty="0" smtClean="0"/>
              <a:t>Do you look like one of them?</a:t>
            </a:r>
            <a:endParaRPr lang="en-US" sz="2000" b="0" dirty="0"/>
          </a:p>
        </p:txBody>
      </p:sp>
      <p:pic>
        <p:nvPicPr>
          <p:cNvPr id="5" name="Picture 4" descr="Scientis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762000"/>
            <a:ext cx="2282313" cy="1790737"/>
          </a:xfrm>
          <a:prstGeom prst="rect">
            <a:avLst/>
          </a:prstGeom>
        </p:spPr>
      </p:pic>
      <p:pic>
        <p:nvPicPr>
          <p:cNvPr id="8" name="Picture 7" descr="Science-Lab-Tools-Punch-Outs-Bulletin-Board-Set-N8886_X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762000"/>
            <a:ext cx="2971800" cy="1798638"/>
          </a:xfrm>
          <a:prstGeom prst="rect">
            <a:avLst/>
          </a:prstGeom>
        </p:spPr>
      </p:pic>
      <p:sp>
        <p:nvSpPr>
          <p:cNvPr id="31" name="Title 3"/>
          <p:cNvSpPr txBox="1">
            <a:spLocks/>
          </p:cNvSpPr>
          <p:nvPr/>
        </p:nvSpPr>
        <p:spPr bwMode="auto">
          <a:xfrm>
            <a:off x="4724400" y="2286000"/>
            <a:ext cx="4194687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376092"/>
                </a:solidFill>
                <a:latin typeface="Arial"/>
                <a:ea typeface="ＭＳ Ｐゴシック" pitchFamily="-107" charset="-128"/>
                <a:cs typeface="Arial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76092"/>
                </a:solidFill>
                <a:latin typeface="Arial" pitchFamily="-107" charset="0"/>
                <a:ea typeface="ＭＳ Ｐゴシック" pitchFamily="-107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76092"/>
                </a:solidFill>
                <a:latin typeface="Arial" pitchFamily="-107" charset="0"/>
                <a:ea typeface="ＭＳ Ｐゴシック" pitchFamily="-107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76092"/>
                </a:solidFill>
                <a:latin typeface="Arial" pitchFamily="-107" charset="0"/>
                <a:ea typeface="ＭＳ Ｐゴシック" pitchFamily="-107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76092"/>
                </a:solidFill>
                <a:latin typeface="Arial" pitchFamily="-107" charset="0"/>
                <a:ea typeface="ＭＳ Ｐゴシック" pitchFamily="-107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76092"/>
                </a:solidFill>
                <a:latin typeface="Arial" pitchFamily="-107" charset="0"/>
                <a:ea typeface="ＭＳ Ｐゴシック" pitchFamily="-107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76092"/>
                </a:solidFill>
                <a:latin typeface="Arial" pitchFamily="-107" charset="0"/>
                <a:ea typeface="ＭＳ Ｐゴシック" pitchFamily="-107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76092"/>
                </a:solidFill>
                <a:latin typeface="Arial" pitchFamily="-107" charset="0"/>
                <a:ea typeface="ＭＳ Ｐゴシック" pitchFamily="-107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76092"/>
                </a:solidFill>
                <a:latin typeface="Arial" pitchFamily="-107" charset="0"/>
                <a:ea typeface="ＭＳ Ｐゴシック" pitchFamily="-107" charset="-128"/>
              </a:defRPr>
            </a:lvl9pPr>
          </a:lstStyle>
          <a:p>
            <a:r>
              <a:rPr lang="en-US" sz="2000" b="0" dirty="0" smtClean="0"/>
              <a:t>Do you have these on your desk? </a:t>
            </a:r>
            <a:endParaRPr lang="en-US" sz="2000" b="0" dirty="0"/>
          </a:p>
        </p:txBody>
      </p:sp>
      <p:pic>
        <p:nvPicPr>
          <p:cNvPr id="10" name="Picture 9" descr="evolution-white-77315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2000"/>
            <a:ext cx="8839200" cy="2514600"/>
          </a:xfrm>
          <a:prstGeom prst="rect">
            <a:avLst/>
          </a:prstGeom>
        </p:spPr>
      </p:pic>
      <p:sp>
        <p:nvSpPr>
          <p:cNvPr id="32" name="Title 3"/>
          <p:cNvSpPr txBox="1">
            <a:spLocks/>
          </p:cNvSpPr>
          <p:nvPr/>
        </p:nvSpPr>
        <p:spPr bwMode="auto">
          <a:xfrm>
            <a:off x="1382382" y="3124200"/>
            <a:ext cx="6085217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376092"/>
                </a:solidFill>
                <a:latin typeface="Arial"/>
                <a:ea typeface="ＭＳ Ｐゴシック" pitchFamily="-107" charset="-128"/>
                <a:cs typeface="Arial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76092"/>
                </a:solidFill>
                <a:latin typeface="Arial" pitchFamily="-107" charset="0"/>
                <a:ea typeface="ＭＳ Ｐゴシック" pitchFamily="-107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76092"/>
                </a:solidFill>
                <a:latin typeface="Arial" pitchFamily="-107" charset="0"/>
                <a:ea typeface="ＭＳ Ｐゴシック" pitchFamily="-107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76092"/>
                </a:solidFill>
                <a:latin typeface="Arial" pitchFamily="-107" charset="0"/>
                <a:ea typeface="ＭＳ Ｐゴシック" pitchFamily="-107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76092"/>
                </a:solidFill>
                <a:latin typeface="Arial" pitchFamily="-107" charset="0"/>
                <a:ea typeface="ＭＳ Ｐゴシック" pitchFamily="-107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76092"/>
                </a:solidFill>
                <a:latin typeface="Arial" pitchFamily="-107" charset="0"/>
                <a:ea typeface="ＭＳ Ｐゴシック" pitchFamily="-107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76092"/>
                </a:solidFill>
                <a:latin typeface="Arial" pitchFamily="-107" charset="0"/>
                <a:ea typeface="ＭＳ Ｐゴシック" pitchFamily="-107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76092"/>
                </a:solidFill>
                <a:latin typeface="Arial" pitchFamily="-107" charset="0"/>
                <a:ea typeface="ＭＳ Ｐゴシック" pitchFamily="-107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76092"/>
                </a:solidFill>
                <a:latin typeface="Arial" pitchFamily="-107" charset="0"/>
                <a:ea typeface="ＭＳ Ｐゴシック" pitchFamily="-107" charset="-128"/>
              </a:defRPr>
            </a:lvl9pPr>
          </a:lstStyle>
          <a:p>
            <a:r>
              <a:rPr lang="en-US" sz="2000" b="0" dirty="0" smtClean="0"/>
              <a:t>Darwin’s evolution of Computational Scientist </a:t>
            </a:r>
            <a:r>
              <a:rPr lang="en-US" sz="2000" b="0" dirty="0" smtClean="0">
                <a:sym typeface="Wingdings"/>
              </a:rPr>
              <a:t></a:t>
            </a:r>
            <a:r>
              <a:rPr lang="en-US" sz="2000" b="0" dirty="0" smtClean="0"/>
              <a:t> </a:t>
            </a:r>
            <a:endParaRPr lang="en-US" sz="2000" b="0" dirty="0"/>
          </a:p>
        </p:txBody>
      </p:sp>
      <p:sp>
        <p:nvSpPr>
          <p:cNvPr id="34" name="Title 3"/>
          <p:cNvSpPr txBox="1">
            <a:spLocks/>
          </p:cNvSpPr>
          <p:nvPr/>
        </p:nvSpPr>
        <p:spPr bwMode="auto">
          <a:xfrm>
            <a:off x="2438400" y="4228612"/>
            <a:ext cx="6085217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376092"/>
                </a:solidFill>
                <a:latin typeface="Arial"/>
                <a:ea typeface="ＭＳ Ｐゴシック" pitchFamily="-107" charset="-128"/>
                <a:cs typeface="Arial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76092"/>
                </a:solidFill>
                <a:latin typeface="Arial" pitchFamily="-107" charset="0"/>
                <a:ea typeface="ＭＳ Ｐゴシック" pitchFamily="-107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76092"/>
                </a:solidFill>
                <a:latin typeface="Arial" pitchFamily="-107" charset="0"/>
                <a:ea typeface="ＭＳ Ｐゴシック" pitchFamily="-107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76092"/>
                </a:solidFill>
                <a:latin typeface="Arial" pitchFamily="-107" charset="0"/>
                <a:ea typeface="ＭＳ Ｐゴシック" pitchFamily="-107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76092"/>
                </a:solidFill>
                <a:latin typeface="Arial" pitchFamily="-107" charset="0"/>
                <a:ea typeface="ＭＳ Ｐゴシック" pitchFamily="-107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76092"/>
                </a:solidFill>
                <a:latin typeface="Arial" pitchFamily="-107" charset="0"/>
                <a:ea typeface="ＭＳ Ｐゴシック" pitchFamily="-107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76092"/>
                </a:solidFill>
                <a:latin typeface="Arial" pitchFamily="-107" charset="0"/>
                <a:ea typeface="ＭＳ Ｐゴシック" pitchFamily="-107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76092"/>
                </a:solidFill>
                <a:latin typeface="Arial" pitchFamily="-107" charset="0"/>
                <a:ea typeface="ＭＳ Ｐゴシック" pitchFamily="-107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76092"/>
                </a:solidFill>
                <a:latin typeface="Arial" pitchFamily="-107" charset="0"/>
                <a:ea typeface="ＭＳ Ｐゴシック" pitchFamily="-107" charset="-128"/>
              </a:defRPr>
            </a:lvl9pPr>
          </a:lstStyle>
          <a:p>
            <a:r>
              <a:rPr lang="en-US" sz="2000" b="0" dirty="0"/>
              <a:t>W</a:t>
            </a:r>
            <a:r>
              <a:rPr lang="en-US" sz="2000" b="0" dirty="0" smtClean="0"/>
              <a:t>e still do this, not just on science problems but more on catching up with emerging technologies (sometimes newer way of doing the same thing)…and </a:t>
            </a:r>
            <a:r>
              <a:rPr lang="en-US" sz="2000" b="0" dirty="0" err="1" smtClean="0"/>
              <a:t>yaa</a:t>
            </a:r>
            <a:r>
              <a:rPr lang="en-US" sz="2000" b="0" dirty="0" smtClean="0"/>
              <a:t> security, need more hair please ….. </a:t>
            </a:r>
            <a:endParaRPr lang="en-US" sz="2000" b="0" dirty="0"/>
          </a:p>
        </p:txBody>
      </p:sp>
      <p:pic>
        <p:nvPicPr>
          <p:cNvPr id="12" name="Picture 11" descr="pulling-hair-ou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46" y="4191000"/>
            <a:ext cx="1681383" cy="156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31" grpId="0"/>
      <p:bldP spid="31" grpId="1"/>
      <p:bldP spid="32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31"/>
          <p:cNvSpPr/>
          <p:nvPr/>
        </p:nvSpPr>
        <p:spPr>
          <a:xfrm>
            <a:off x="1266305" y="1767840"/>
            <a:ext cx="410094" cy="54864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grpSp>
        <p:nvGrpSpPr>
          <p:cNvPr id="6" name="Shape 132"/>
          <p:cNvGrpSpPr/>
          <p:nvPr/>
        </p:nvGrpSpPr>
        <p:grpSpPr>
          <a:xfrm>
            <a:off x="1600200" y="4114800"/>
            <a:ext cx="5951763" cy="1502518"/>
            <a:chOff x="1600200" y="5203082"/>
            <a:chExt cx="5951763" cy="1502518"/>
          </a:xfrm>
        </p:grpSpPr>
        <p:sp>
          <p:nvSpPr>
            <p:cNvPr id="7" name="Shape 133"/>
            <p:cNvSpPr/>
            <p:nvPr/>
          </p:nvSpPr>
          <p:spPr>
            <a:xfrm>
              <a:off x="1600200" y="5203082"/>
              <a:ext cx="5951763" cy="1502518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9B9BB"/>
                </a:gs>
                <a:gs pos="45000">
                  <a:srgbClr val="C7C7CB"/>
                </a:gs>
                <a:gs pos="100000">
                  <a:srgbClr val="E1E1E3"/>
                </a:gs>
              </a:gsLst>
              <a:path path="circle">
                <a:fillToRect l="50000" t="50000" r="50000" b="50000"/>
              </a:path>
              <a:tileRect/>
            </a:gradFill>
            <a:ln w="9525" cap="flat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b" anchorCtr="0">
              <a:sp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" sz="1600" b="0" i="0" u="none" strike="noStrike" cap="none" baseline="0">
                  <a:solidFill>
                    <a:srgbClr val="070709"/>
                  </a:solidFill>
                  <a:latin typeface="Arial"/>
                  <a:ea typeface="Arial"/>
                  <a:cs typeface="Arial"/>
                  <a:sym typeface="Arial"/>
                </a:rPr>
                <a:t>Knowledge and Expertise</a:t>
              </a:r>
            </a:p>
          </p:txBody>
        </p:sp>
        <p:sp>
          <p:nvSpPr>
            <p:cNvPr id="8" name="Shape 134"/>
            <p:cNvSpPr/>
            <p:nvPr/>
          </p:nvSpPr>
          <p:spPr>
            <a:xfrm>
              <a:off x="1812763" y="5486500"/>
              <a:ext cx="1275377" cy="637688"/>
            </a:xfrm>
            <a:prstGeom prst="rect">
              <a:avLst/>
            </a:prstGeom>
            <a:solidFill>
              <a:srgbClr val="6E2265"/>
            </a:solidFill>
            <a:ln w="26425" cap="flat">
              <a:solidFill>
                <a:srgbClr val="6B767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sp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" sz="1200" b="0" i="0" u="none" strike="noStrike" cap="none" baseline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Computational Resources</a:t>
              </a:r>
            </a:p>
          </p:txBody>
        </p:sp>
        <p:sp>
          <p:nvSpPr>
            <p:cNvPr id="9" name="Shape 135"/>
            <p:cNvSpPr/>
            <p:nvPr/>
          </p:nvSpPr>
          <p:spPr>
            <a:xfrm>
              <a:off x="3229816" y="5486500"/>
              <a:ext cx="1275377" cy="637688"/>
            </a:xfrm>
            <a:prstGeom prst="rect">
              <a:avLst/>
            </a:prstGeom>
            <a:solidFill>
              <a:srgbClr val="002060"/>
            </a:solidFill>
            <a:ln w="26425" cap="flat">
              <a:solidFill>
                <a:srgbClr val="6B767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sp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" sz="1200" b="0" i="0" u="none" strike="noStrike" cap="none" baseline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Scientific Instruments</a:t>
              </a:r>
            </a:p>
          </p:txBody>
        </p:sp>
        <p:sp>
          <p:nvSpPr>
            <p:cNvPr id="10" name="Shape 136"/>
            <p:cNvSpPr/>
            <p:nvPr/>
          </p:nvSpPr>
          <p:spPr>
            <a:xfrm>
              <a:off x="4646935" y="5486500"/>
              <a:ext cx="1275377" cy="637688"/>
            </a:xfrm>
            <a:prstGeom prst="rect">
              <a:avLst/>
            </a:prstGeom>
            <a:solidFill>
              <a:srgbClr val="531921"/>
            </a:solidFill>
            <a:ln w="26425" cap="flat">
              <a:solidFill>
                <a:srgbClr val="6B767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sp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" sz="1200" b="0" i="0" u="none" strike="noStrike" cap="none" baseline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Algorithms and Models</a:t>
              </a:r>
            </a:p>
          </p:txBody>
        </p:sp>
        <p:sp>
          <p:nvSpPr>
            <p:cNvPr id="11" name="Shape 137"/>
            <p:cNvSpPr/>
            <p:nvPr/>
          </p:nvSpPr>
          <p:spPr>
            <a:xfrm>
              <a:off x="6064023" y="5486500"/>
              <a:ext cx="1275377" cy="637688"/>
            </a:xfrm>
            <a:prstGeom prst="rect">
              <a:avLst/>
            </a:prstGeom>
            <a:solidFill>
              <a:srgbClr val="AA3312"/>
            </a:solidFill>
            <a:ln w="26425" cap="flat">
              <a:solidFill>
                <a:srgbClr val="6B767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sp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" sz="1200" b="0" i="0" u="none" strike="noStrike" cap="none" baseline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Archived Data and Metadata</a:t>
              </a:r>
            </a:p>
          </p:txBody>
        </p:sp>
      </p:grpSp>
      <p:sp>
        <p:nvSpPr>
          <p:cNvPr id="12" name="Shape 138"/>
          <p:cNvSpPr/>
          <p:nvPr/>
        </p:nvSpPr>
        <p:spPr>
          <a:xfrm>
            <a:off x="1741908" y="3425003"/>
            <a:ext cx="5739200" cy="77939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488C4"/>
              </a:gs>
              <a:gs pos="52999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path path="circle">
              <a:fillToRect l="100000" t="100000"/>
            </a:path>
            <a:tileRect r="-100000" b="-100000"/>
          </a:gradFill>
          <a:ln w="26425" cap="flat">
            <a:solidFill>
              <a:srgbClr val="6B767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1400" b="0" i="0" u="none" strike="noStrike" cap="none" baseline="0">
                <a:solidFill>
                  <a:srgbClr val="070709"/>
                </a:solidFill>
                <a:latin typeface="Arial"/>
                <a:ea typeface="Arial"/>
                <a:cs typeface="Arial"/>
                <a:sym typeface="Arial"/>
              </a:rPr>
              <a:t>Advanced Science Tools</a:t>
            </a:r>
          </a:p>
        </p:txBody>
      </p:sp>
      <p:sp>
        <p:nvSpPr>
          <p:cNvPr id="13" name="Shape 139"/>
          <p:cNvSpPr/>
          <p:nvPr/>
        </p:nvSpPr>
        <p:spPr>
          <a:xfrm>
            <a:off x="7362306" y="1767840"/>
            <a:ext cx="410094" cy="54864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4" name="Shape 140"/>
          <p:cNvSpPr/>
          <p:nvPr/>
        </p:nvSpPr>
        <p:spPr>
          <a:xfrm>
            <a:off x="1160017" y="2667000"/>
            <a:ext cx="6612381" cy="533399"/>
          </a:xfrm>
          <a:prstGeom prst="cloud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  <p:sp>
        <p:nvSpPr>
          <p:cNvPr id="15" name="Shape 141"/>
          <p:cNvSpPr/>
          <p:nvPr/>
        </p:nvSpPr>
        <p:spPr>
          <a:xfrm>
            <a:off x="4221480" y="1676400"/>
            <a:ext cx="731520" cy="73152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6" name="Shape 142"/>
          <p:cNvSpPr/>
          <p:nvPr/>
        </p:nvSpPr>
        <p:spPr>
          <a:xfrm>
            <a:off x="4846319" y="1676400"/>
            <a:ext cx="731520" cy="73152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17" name="Shape 143"/>
          <p:cNvSpPr/>
          <p:nvPr/>
        </p:nvSpPr>
        <p:spPr>
          <a:xfrm>
            <a:off x="5684519" y="1722119"/>
            <a:ext cx="640080" cy="640080"/>
          </a:xfrm>
          <a:prstGeom prst="rect">
            <a:avLst/>
          </a:pr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18" name="Shape 144"/>
          <p:cNvSpPr/>
          <p:nvPr/>
        </p:nvSpPr>
        <p:spPr>
          <a:xfrm>
            <a:off x="3550919" y="1722119"/>
            <a:ext cx="640080" cy="640080"/>
          </a:xfrm>
          <a:prstGeom prst="rect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19" name="Shape 145"/>
          <p:cNvSpPr/>
          <p:nvPr/>
        </p:nvSpPr>
        <p:spPr>
          <a:xfrm>
            <a:off x="6414671" y="1722119"/>
            <a:ext cx="748129" cy="640079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</p:sp>
      <p:grpSp>
        <p:nvGrpSpPr>
          <p:cNvPr id="20" name="Shape 146"/>
          <p:cNvGrpSpPr/>
          <p:nvPr/>
        </p:nvGrpSpPr>
        <p:grpSpPr>
          <a:xfrm>
            <a:off x="1866868" y="1724392"/>
            <a:ext cx="723931" cy="635156"/>
            <a:chOff x="6275" y="10650"/>
            <a:chExt cx="2993725" cy="2976925"/>
          </a:xfrm>
        </p:grpSpPr>
        <p:sp>
          <p:nvSpPr>
            <p:cNvPr id="21" name="Shape 147"/>
            <p:cNvSpPr/>
            <p:nvPr/>
          </p:nvSpPr>
          <p:spPr>
            <a:xfrm>
              <a:off x="6275" y="10650"/>
              <a:ext cx="2993725" cy="2976925"/>
            </a:xfrm>
            <a:custGeom>
              <a:avLst/>
              <a:gdLst/>
              <a:ahLst/>
              <a:cxnLst/>
              <a:rect l="0" t="0" r="0" b="0"/>
              <a:pathLst>
                <a:path w="119749" h="119077" extrusionOk="0">
                  <a:moveTo>
                    <a:pt x="64770" y="3059"/>
                  </a:moveTo>
                  <a:lnTo>
                    <a:pt x="64895" y="3273"/>
                  </a:lnTo>
                  <a:lnTo>
                    <a:pt x="65021" y="3486"/>
                  </a:lnTo>
                  <a:lnTo>
                    <a:pt x="65084" y="3771"/>
                  </a:lnTo>
                  <a:lnTo>
                    <a:pt x="65272" y="3984"/>
                  </a:lnTo>
                  <a:lnTo>
                    <a:pt x="65774" y="3344"/>
                  </a:lnTo>
                  <a:lnTo>
                    <a:pt x="66339" y="2846"/>
                  </a:lnTo>
                  <a:lnTo>
                    <a:pt x="66904" y="2419"/>
                  </a:lnTo>
                  <a:lnTo>
                    <a:pt x="67531" y="2064"/>
                  </a:lnTo>
                  <a:lnTo>
                    <a:pt x="68222" y="1779"/>
                  </a:lnTo>
                  <a:lnTo>
                    <a:pt x="68912" y="1637"/>
                  </a:lnTo>
                  <a:lnTo>
                    <a:pt x="69603" y="1566"/>
                  </a:lnTo>
                  <a:lnTo>
                    <a:pt x="70356" y="1566"/>
                  </a:lnTo>
                  <a:lnTo>
                    <a:pt x="71234" y="1637"/>
                  </a:lnTo>
                  <a:lnTo>
                    <a:pt x="72050" y="1850"/>
                  </a:lnTo>
                  <a:lnTo>
                    <a:pt x="72866" y="2206"/>
                  </a:lnTo>
                  <a:lnTo>
                    <a:pt x="73557" y="2633"/>
                  </a:lnTo>
                  <a:lnTo>
                    <a:pt x="74310" y="3202"/>
                  </a:lnTo>
                  <a:lnTo>
                    <a:pt x="74937" y="3771"/>
                  </a:lnTo>
                  <a:lnTo>
                    <a:pt x="75565" y="4482"/>
                  </a:lnTo>
                  <a:lnTo>
                    <a:pt x="76193" y="5265"/>
                  </a:lnTo>
                  <a:lnTo>
                    <a:pt x="77259" y="5265"/>
                  </a:lnTo>
                  <a:lnTo>
                    <a:pt x="78264" y="5478"/>
                  </a:lnTo>
                  <a:lnTo>
                    <a:pt x="79205" y="5763"/>
                  </a:lnTo>
                  <a:lnTo>
                    <a:pt x="80084" y="6118"/>
                  </a:lnTo>
                  <a:lnTo>
                    <a:pt x="81025" y="6545"/>
                  </a:lnTo>
                  <a:lnTo>
                    <a:pt x="81904" y="7043"/>
                  </a:lnTo>
                  <a:lnTo>
                    <a:pt x="82782" y="7470"/>
                  </a:lnTo>
                  <a:lnTo>
                    <a:pt x="83724" y="7896"/>
                  </a:lnTo>
                  <a:lnTo>
                    <a:pt x="84540" y="8608"/>
                  </a:lnTo>
                  <a:lnTo>
                    <a:pt x="85230" y="9390"/>
                  </a:lnTo>
                  <a:lnTo>
                    <a:pt x="85795" y="10315"/>
                  </a:lnTo>
                  <a:lnTo>
                    <a:pt x="86360" y="11240"/>
                  </a:lnTo>
                  <a:lnTo>
                    <a:pt x="86925" y="12093"/>
                  </a:lnTo>
                  <a:lnTo>
                    <a:pt x="87490" y="13018"/>
                  </a:lnTo>
                  <a:lnTo>
                    <a:pt x="88180" y="13729"/>
                  </a:lnTo>
                  <a:lnTo>
                    <a:pt x="88996" y="14369"/>
                  </a:lnTo>
                  <a:lnTo>
                    <a:pt x="90314" y="16006"/>
                  </a:lnTo>
                  <a:lnTo>
                    <a:pt x="91318" y="17855"/>
                  </a:lnTo>
                  <a:lnTo>
                    <a:pt x="91946" y="19847"/>
                  </a:lnTo>
                  <a:lnTo>
                    <a:pt x="92322" y="21910"/>
                  </a:lnTo>
                  <a:lnTo>
                    <a:pt x="92448" y="24115"/>
                  </a:lnTo>
                  <a:lnTo>
                    <a:pt x="92322" y="26320"/>
                  </a:lnTo>
                  <a:lnTo>
                    <a:pt x="92071" y="28525"/>
                  </a:lnTo>
                  <a:lnTo>
                    <a:pt x="91632" y="30730"/>
                  </a:lnTo>
                  <a:lnTo>
                    <a:pt x="92008" y="31370"/>
                  </a:lnTo>
                  <a:lnTo>
                    <a:pt x="92134" y="32153"/>
                  </a:lnTo>
                  <a:lnTo>
                    <a:pt x="92197" y="32864"/>
                  </a:lnTo>
                  <a:lnTo>
                    <a:pt x="92762" y="33220"/>
                  </a:lnTo>
                  <a:lnTo>
                    <a:pt x="93452" y="34144"/>
                  </a:lnTo>
                  <a:lnTo>
                    <a:pt x="93703" y="35282"/>
                  </a:lnTo>
                  <a:lnTo>
                    <a:pt x="93766" y="36563"/>
                  </a:lnTo>
                  <a:lnTo>
                    <a:pt x="93766" y="37772"/>
                  </a:lnTo>
                  <a:lnTo>
                    <a:pt x="93703" y="38697"/>
                  </a:lnTo>
                  <a:lnTo>
                    <a:pt x="93515" y="39621"/>
                  </a:lnTo>
                  <a:lnTo>
                    <a:pt x="93326" y="40546"/>
                  </a:lnTo>
                  <a:lnTo>
                    <a:pt x="93075" y="41471"/>
                  </a:lnTo>
                  <a:lnTo>
                    <a:pt x="92762" y="42324"/>
                  </a:lnTo>
                  <a:lnTo>
                    <a:pt x="92385" y="43249"/>
                  </a:lnTo>
                  <a:lnTo>
                    <a:pt x="91946" y="44103"/>
                  </a:lnTo>
                  <a:lnTo>
                    <a:pt x="91506" y="44956"/>
                  </a:lnTo>
                  <a:lnTo>
                    <a:pt x="93326" y="47090"/>
                  </a:lnTo>
                  <a:lnTo>
                    <a:pt x="95021" y="49367"/>
                  </a:lnTo>
                  <a:lnTo>
                    <a:pt x="96402" y="51856"/>
                  </a:lnTo>
                  <a:lnTo>
                    <a:pt x="97594" y="54417"/>
                  </a:lnTo>
                  <a:lnTo>
                    <a:pt x="98473" y="57120"/>
                  </a:lnTo>
                  <a:lnTo>
                    <a:pt x="99100" y="59965"/>
                  </a:lnTo>
                  <a:lnTo>
                    <a:pt x="99414" y="62882"/>
                  </a:lnTo>
                  <a:lnTo>
                    <a:pt x="99477" y="65940"/>
                  </a:lnTo>
                  <a:lnTo>
                    <a:pt x="99289" y="67150"/>
                  </a:lnTo>
                  <a:lnTo>
                    <a:pt x="99163" y="68288"/>
                  </a:lnTo>
                  <a:lnTo>
                    <a:pt x="98975" y="69497"/>
                  </a:lnTo>
                  <a:lnTo>
                    <a:pt x="98661" y="70635"/>
                  </a:lnTo>
                  <a:lnTo>
                    <a:pt x="99226" y="72627"/>
                  </a:lnTo>
                  <a:lnTo>
                    <a:pt x="99603" y="74690"/>
                  </a:lnTo>
                  <a:lnTo>
                    <a:pt x="99728" y="76895"/>
                  </a:lnTo>
                  <a:lnTo>
                    <a:pt x="99728" y="79029"/>
                  </a:lnTo>
                  <a:lnTo>
                    <a:pt x="99477" y="81163"/>
                  </a:lnTo>
                  <a:lnTo>
                    <a:pt x="99100" y="83225"/>
                  </a:lnTo>
                  <a:lnTo>
                    <a:pt x="98598" y="85288"/>
                  </a:lnTo>
                  <a:lnTo>
                    <a:pt x="97908" y="87138"/>
                  </a:lnTo>
                  <a:lnTo>
                    <a:pt x="98912" y="87209"/>
                  </a:lnTo>
                  <a:lnTo>
                    <a:pt x="100042" y="87351"/>
                  </a:lnTo>
                  <a:lnTo>
                    <a:pt x="101109" y="87422"/>
                  </a:lnTo>
                  <a:lnTo>
                    <a:pt x="102301" y="87422"/>
                  </a:lnTo>
                  <a:lnTo>
                    <a:pt x="103431" y="87422"/>
                  </a:lnTo>
                  <a:lnTo>
                    <a:pt x="104498" y="87280"/>
                  </a:lnTo>
                  <a:lnTo>
                    <a:pt x="105628" y="87138"/>
                  </a:lnTo>
                  <a:lnTo>
                    <a:pt x="106632" y="86853"/>
                  </a:lnTo>
                  <a:lnTo>
                    <a:pt x="106820" y="87280"/>
                  </a:lnTo>
                  <a:lnTo>
                    <a:pt x="106946" y="87778"/>
                  </a:lnTo>
                  <a:lnTo>
                    <a:pt x="107008" y="88276"/>
                  </a:lnTo>
                  <a:lnTo>
                    <a:pt x="107071" y="88774"/>
                  </a:lnTo>
                  <a:lnTo>
                    <a:pt x="107573" y="90268"/>
                  </a:lnTo>
                  <a:lnTo>
                    <a:pt x="108075" y="91761"/>
                  </a:lnTo>
                  <a:lnTo>
                    <a:pt x="108640" y="93184"/>
                  </a:lnTo>
                  <a:lnTo>
                    <a:pt x="109205" y="94678"/>
                  </a:lnTo>
                  <a:lnTo>
                    <a:pt x="109770" y="96100"/>
                  </a:lnTo>
                  <a:lnTo>
                    <a:pt x="110398" y="97523"/>
                  </a:lnTo>
                  <a:lnTo>
                    <a:pt x="111151" y="98946"/>
                  </a:lnTo>
                  <a:lnTo>
                    <a:pt x="111904" y="100226"/>
                  </a:lnTo>
                  <a:lnTo>
                    <a:pt x="112218" y="100866"/>
                  </a:lnTo>
                  <a:lnTo>
                    <a:pt x="113159" y="102502"/>
                  </a:lnTo>
                  <a:lnTo>
                    <a:pt x="114414" y="104850"/>
                  </a:lnTo>
                  <a:lnTo>
                    <a:pt x="115858" y="107695"/>
                  </a:lnTo>
                  <a:lnTo>
                    <a:pt x="117239" y="110754"/>
                  </a:lnTo>
                  <a:lnTo>
                    <a:pt x="118494" y="113670"/>
                  </a:lnTo>
                  <a:lnTo>
                    <a:pt x="119435" y="116160"/>
                  </a:lnTo>
                  <a:lnTo>
                    <a:pt x="119749" y="118009"/>
                  </a:lnTo>
                  <a:lnTo>
                    <a:pt x="119561" y="118080"/>
                  </a:lnTo>
                  <a:lnTo>
                    <a:pt x="119184" y="118080"/>
                  </a:lnTo>
                  <a:lnTo>
                    <a:pt x="118619" y="118080"/>
                  </a:lnTo>
                  <a:lnTo>
                    <a:pt x="117803" y="118080"/>
                  </a:lnTo>
                  <a:lnTo>
                    <a:pt x="116925" y="118009"/>
                  </a:lnTo>
                  <a:lnTo>
                    <a:pt x="115921" y="117938"/>
                  </a:lnTo>
                  <a:lnTo>
                    <a:pt x="114791" y="117867"/>
                  </a:lnTo>
                  <a:lnTo>
                    <a:pt x="113536" y="117725"/>
                  </a:lnTo>
                  <a:lnTo>
                    <a:pt x="112280" y="117582"/>
                  </a:lnTo>
                  <a:lnTo>
                    <a:pt x="110962" y="117511"/>
                  </a:lnTo>
                  <a:lnTo>
                    <a:pt x="109707" y="117369"/>
                  </a:lnTo>
                  <a:lnTo>
                    <a:pt x="108389" y="117227"/>
                  </a:lnTo>
                  <a:lnTo>
                    <a:pt x="107134" y="117084"/>
                  </a:lnTo>
                  <a:lnTo>
                    <a:pt x="105941" y="117013"/>
                  </a:lnTo>
                  <a:lnTo>
                    <a:pt x="104875" y="116871"/>
                  </a:lnTo>
                  <a:lnTo>
                    <a:pt x="103870" y="116800"/>
                  </a:lnTo>
                  <a:lnTo>
                    <a:pt x="93326" y="116800"/>
                  </a:lnTo>
                  <a:lnTo>
                    <a:pt x="92385" y="116729"/>
                  </a:lnTo>
                  <a:lnTo>
                    <a:pt x="91506" y="116729"/>
                  </a:lnTo>
                  <a:lnTo>
                    <a:pt x="90565" y="116871"/>
                  </a:lnTo>
                  <a:lnTo>
                    <a:pt x="89686" y="117013"/>
                  </a:lnTo>
                  <a:lnTo>
                    <a:pt x="88808" y="117156"/>
                  </a:lnTo>
                  <a:lnTo>
                    <a:pt x="87866" y="117298"/>
                  </a:lnTo>
                  <a:lnTo>
                    <a:pt x="86987" y="117369"/>
                  </a:lnTo>
                  <a:lnTo>
                    <a:pt x="86046" y="117440"/>
                  </a:lnTo>
                  <a:lnTo>
                    <a:pt x="72615" y="117440"/>
                  </a:lnTo>
                  <a:lnTo>
                    <a:pt x="54352" y="119076"/>
                  </a:lnTo>
                  <a:lnTo>
                    <a:pt x="48201" y="118720"/>
                  </a:lnTo>
                  <a:lnTo>
                    <a:pt x="33703" y="117227"/>
                  </a:lnTo>
                  <a:lnTo>
                    <a:pt x="23849" y="117227"/>
                  </a:lnTo>
                  <a:lnTo>
                    <a:pt x="13996" y="117653"/>
                  </a:lnTo>
                  <a:lnTo>
                    <a:pt x="13117" y="117653"/>
                  </a:lnTo>
                  <a:lnTo>
                    <a:pt x="12239" y="117725"/>
                  </a:lnTo>
                  <a:lnTo>
                    <a:pt x="11360" y="117796"/>
                  </a:lnTo>
                  <a:lnTo>
                    <a:pt x="10544" y="117938"/>
                  </a:lnTo>
                  <a:lnTo>
                    <a:pt x="9665" y="118080"/>
                  </a:lnTo>
                  <a:lnTo>
                    <a:pt x="8787" y="118222"/>
                  </a:lnTo>
                  <a:lnTo>
                    <a:pt x="7971" y="118365"/>
                  </a:lnTo>
                  <a:lnTo>
                    <a:pt x="7092" y="118507"/>
                  </a:lnTo>
                  <a:lnTo>
                    <a:pt x="6276" y="118649"/>
                  </a:lnTo>
                  <a:lnTo>
                    <a:pt x="5398" y="118792"/>
                  </a:lnTo>
                  <a:lnTo>
                    <a:pt x="4582" y="118863"/>
                  </a:lnTo>
                  <a:lnTo>
                    <a:pt x="3703" y="119005"/>
                  </a:lnTo>
                  <a:lnTo>
                    <a:pt x="2887" y="119005"/>
                  </a:lnTo>
                  <a:lnTo>
                    <a:pt x="2008" y="119005"/>
                  </a:lnTo>
                  <a:lnTo>
                    <a:pt x="1193" y="118934"/>
                  </a:lnTo>
                  <a:lnTo>
                    <a:pt x="314" y="118863"/>
                  </a:lnTo>
                  <a:lnTo>
                    <a:pt x="63" y="118578"/>
                  </a:lnTo>
                  <a:lnTo>
                    <a:pt x="0" y="118151"/>
                  </a:lnTo>
                  <a:lnTo>
                    <a:pt x="126" y="117653"/>
                  </a:lnTo>
                  <a:lnTo>
                    <a:pt x="251" y="117227"/>
                  </a:lnTo>
                  <a:lnTo>
                    <a:pt x="753" y="115591"/>
                  </a:lnTo>
                  <a:lnTo>
                    <a:pt x="1381" y="114026"/>
                  </a:lnTo>
                  <a:lnTo>
                    <a:pt x="2197" y="112532"/>
                  </a:lnTo>
                  <a:lnTo>
                    <a:pt x="3075" y="111038"/>
                  </a:lnTo>
                  <a:lnTo>
                    <a:pt x="4017" y="109615"/>
                  </a:lnTo>
                  <a:lnTo>
                    <a:pt x="5021" y="108193"/>
                  </a:lnTo>
                  <a:lnTo>
                    <a:pt x="6088" y="106770"/>
                  </a:lnTo>
                  <a:lnTo>
                    <a:pt x="7218" y="105419"/>
                  </a:lnTo>
                  <a:lnTo>
                    <a:pt x="14310" y="94749"/>
                  </a:lnTo>
                  <a:lnTo>
                    <a:pt x="19268" y="87351"/>
                  </a:lnTo>
                  <a:lnTo>
                    <a:pt x="19456" y="87067"/>
                  </a:lnTo>
                  <a:lnTo>
                    <a:pt x="19770" y="86995"/>
                  </a:lnTo>
                  <a:lnTo>
                    <a:pt x="20021" y="86995"/>
                  </a:lnTo>
                  <a:lnTo>
                    <a:pt x="20272" y="86995"/>
                  </a:lnTo>
                  <a:lnTo>
                    <a:pt x="21339" y="86853"/>
                  </a:lnTo>
                  <a:lnTo>
                    <a:pt x="22343" y="86853"/>
                  </a:lnTo>
                  <a:lnTo>
                    <a:pt x="23410" y="86853"/>
                  </a:lnTo>
                  <a:lnTo>
                    <a:pt x="24414" y="86995"/>
                  </a:lnTo>
                  <a:lnTo>
                    <a:pt x="25481" y="87067"/>
                  </a:lnTo>
                  <a:lnTo>
                    <a:pt x="26548" y="87209"/>
                  </a:lnTo>
                  <a:lnTo>
                    <a:pt x="27615" y="87280"/>
                  </a:lnTo>
                  <a:lnTo>
                    <a:pt x="28682" y="87280"/>
                  </a:lnTo>
                  <a:lnTo>
                    <a:pt x="28745" y="86711"/>
                  </a:lnTo>
                  <a:lnTo>
                    <a:pt x="28870" y="86142"/>
                  </a:lnTo>
                  <a:lnTo>
                    <a:pt x="28933" y="85644"/>
                  </a:lnTo>
                  <a:lnTo>
                    <a:pt x="28870" y="85075"/>
                  </a:lnTo>
                  <a:lnTo>
                    <a:pt x="27678" y="84577"/>
                  </a:lnTo>
                  <a:lnTo>
                    <a:pt x="26423" y="84008"/>
                  </a:lnTo>
                  <a:lnTo>
                    <a:pt x="25230" y="83297"/>
                  </a:lnTo>
                  <a:lnTo>
                    <a:pt x="24100" y="82514"/>
                  </a:lnTo>
                  <a:lnTo>
                    <a:pt x="23034" y="81661"/>
                  </a:lnTo>
                  <a:lnTo>
                    <a:pt x="22029" y="80665"/>
                  </a:lnTo>
                  <a:lnTo>
                    <a:pt x="21151" y="79455"/>
                  </a:lnTo>
                  <a:lnTo>
                    <a:pt x="20398" y="78104"/>
                  </a:lnTo>
                  <a:lnTo>
                    <a:pt x="19268" y="74903"/>
                  </a:lnTo>
                  <a:lnTo>
                    <a:pt x="18703" y="71560"/>
                  </a:lnTo>
                  <a:lnTo>
                    <a:pt x="18640" y="68217"/>
                  </a:lnTo>
                  <a:lnTo>
                    <a:pt x="19080" y="64802"/>
                  </a:lnTo>
                  <a:lnTo>
                    <a:pt x="19833" y="61459"/>
                  </a:lnTo>
                  <a:lnTo>
                    <a:pt x="20962" y="58258"/>
                  </a:lnTo>
                  <a:lnTo>
                    <a:pt x="22280" y="55271"/>
                  </a:lnTo>
                  <a:lnTo>
                    <a:pt x="23787" y="52425"/>
                  </a:lnTo>
                  <a:lnTo>
                    <a:pt x="24916" y="50931"/>
                  </a:lnTo>
                  <a:lnTo>
                    <a:pt x="26109" y="49509"/>
                  </a:lnTo>
                  <a:lnTo>
                    <a:pt x="27301" y="48157"/>
                  </a:lnTo>
                  <a:lnTo>
                    <a:pt x="28557" y="46877"/>
                  </a:lnTo>
                  <a:lnTo>
                    <a:pt x="29812" y="45597"/>
                  </a:lnTo>
                  <a:lnTo>
                    <a:pt x="31130" y="44458"/>
                  </a:lnTo>
                  <a:lnTo>
                    <a:pt x="32448" y="43391"/>
                  </a:lnTo>
                  <a:lnTo>
                    <a:pt x="33766" y="42324"/>
                  </a:lnTo>
                  <a:lnTo>
                    <a:pt x="35146" y="41329"/>
                  </a:lnTo>
                  <a:lnTo>
                    <a:pt x="36590" y="40404"/>
                  </a:lnTo>
                  <a:lnTo>
                    <a:pt x="37971" y="39479"/>
                  </a:lnTo>
                  <a:lnTo>
                    <a:pt x="39414" y="38626"/>
                  </a:lnTo>
                  <a:lnTo>
                    <a:pt x="40858" y="37772"/>
                  </a:lnTo>
                  <a:lnTo>
                    <a:pt x="42301" y="36990"/>
                  </a:lnTo>
                  <a:lnTo>
                    <a:pt x="43808" y="36207"/>
                  </a:lnTo>
                  <a:lnTo>
                    <a:pt x="45251" y="35496"/>
                  </a:lnTo>
                  <a:lnTo>
                    <a:pt x="44812" y="34358"/>
                  </a:lnTo>
                  <a:lnTo>
                    <a:pt x="44686" y="33220"/>
                  </a:lnTo>
                  <a:lnTo>
                    <a:pt x="44686" y="31939"/>
                  </a:lnTo>
                  <a:lnTo>
                    <a:pt x="44875" y="30730"/>
                  </a:lnTo>
                  <a:lnTo>
                    <a:pt x="44372" y="30588"/>
                  </a:lnTo>
                  <a:lnTo>
                    <a:pt x="43933" y="30232"/>
                  </a:lnTo>
                  <a:lnTo>
                    <a:pt x="43557" y="29876"/>
                  </a:lnTo>
                  <a:lnTo>
                    <a:pt x="43243" y="29378"/>
                  </a:lnTo>
                  <a:lnTo>
                    <a:pt x="42992" y="28880"/>
                  </a:lnTo>
                  <a:lnTo>
                    <a:pt x="42741" y="28383"/>
                  </a:lnTo>
                  <a:lnTo>
                    <a:pt x="42615" y="27813"/>
                  </a:lnTo>
                  <a:lnTo>
                    <a:pt x="42490" y="27244"/>
                  </a:lnTo>
                  <a:lnTo>
                    <a:pt x="42552" y="26604"/>
                  </a:lnTo>
                  <a:lnTo>
                    <a:pt x="42490" y="26106"/>
                  </a:lnTo>
                  <a:lnTo>
                    <a:pt x="42176" y="25751"/>
                  </a:lnTo>
                  <a:lnTo>
                    <a:pt x="41862" y="25537"/>
                  </a:lnTo>
                  <a:lnTo>
                    <a:pt x="41485" y="25253"/>
                  </a:lnTo>
                  <a:lnTo>
                    <a:pt x="41109" y="24968"/>
                  </a:lnTo>
                  <a:lnTo>
                    <a:pt x="40921" y="24613"/>
                  </a:lnTo>
                  <a:lnTo>
                    <a:pt x="40795" y="24043"/>
                  </a:lnTo>
                  <a:lnTo>
                    <a:pt x="40858" y="23190"/>
                  </a:lnTo>
                  <a:lnTo>
                    <a:pt x="40983" y="22336"/>
                  </a:lnTo>
                  <a:lnTo>
                    <a:pt x="41234" y="21554"/>
                  </a:lnTo>
                  <a:lnTo>
                    <a:pt x="41548" y="20843"/>
                  </a:lnTo>
                  <a:lnTo>
                    <a:pt x="41987" y="20131"/>
                  </a:lnTo>
                  <a:lnTo>
                    <a:pt x="42490" y="19491"/>
                  </a:lnTo>
                  <a:lnTo>
                    <a:pt x="42992" y="18922"/>
                  </a:lnTo>
                  <a:lnTo>
                    <a:pt x="43619" y="18353"/>
                  </a:lnTo>
                  <a:lnTo>
                    <a:pt x="43368" y="17144"/>
                  </a:lnTo>
                  <a:lnTo>
                    <a:pt x="43431" y="16006"/>
                  </a:lnTo>
                  <a:lnTo>
                    <a:pt x="43682" y="14939"/>
                  </a:lnTo>
                  <a:lnTo>
                    <a:pt x="44121" y="13943"/>
                  </a:lnTo>
                  <a:lnTo>
                    <a:pt x="44749" y="12947"/>
                  </a:lnTo>
                  <a:lnTo>
                    <a:pt x="45439" y="12093"/>
                  </a:lnTo>
                  <a:lnTo>
                    <a:pt x="46193" y="11240"/>
                  </a:lnTo>
                  <a:lnTo>
                    <a:pt x="46946" y="10457"/>
                  </a:lnTo>
                  <a:lnTo>
                    <a:pt x="47448" y="10173"/>
                  </a:lnTo>
                  <a:lnTo>
                    <a:pt x="47950" y="9888"/>
                  </a:lnTo>
                  <a:lnTo>
                    <a:pt x="48452" y="9604"/>
                  </a:lnTo>
                  <a:lnTo>
                    <a:pt x="49017" y="9390"/>
                  </a:lnTo>
                  <a:lnTo>
                    <a:pt x="49519" y="9248"/>
                  </a:lnTo>
                  <a:lnTo>
                    <a:pt x="50084" y="9106"/>
                  </a:lnTo>
                  <a:lnTo>
                    <a:pt x="50649" y="9035"/>
                  </a:lnTo>
                  <a:lnTo>
                    <a:pt x="51276" y="9035"/>
                  </a:lnTo>
                  <a:lnTo>
                    <a:pt x="51088" y="7683"/>
                  </a:lnTo>
                  <a:lnTo>
                    <a:pt x="51088" y="6189"/>
                  </a:lnTo>
                  <a:lnTo>
                    <a:pt x="51339" y="4767"/>
                  </a:lnTo>
                  <a:lnTo>
                    <a:pt x="52029" y="3557"/>
                  </a:lnTo>
                  <a:lnTo>
                    <a:pt x="52845" y="2562"/>
                  </a:lnTo>
                  <a:lnTo>
                    <a:pt x="53787" y="1779"/>
                  </a:lnTo>
                  <a:lnTo>
                    <a:pt x="54791" y="1139"/>
                  </a:lnTo>
                  <a:lnTo>
                    <a:pt x="55795" y="570"/>
                  </a:lnTo>
                  <a:lnTo>
                    <a:pt x="56925" y="214"/>
                  </a:lnTo>
                  <a:lnTo>
                    <a:pt x="58054" y="72"/>
                  </a:lnTo>
                  <a:lnTo>
                    <a:pt x="59247" y="1"/>
                  </a:lnTo>
                  <a:lnTo>
                    <a:pt x="60502" y="143"/>
                  </a:lnTo>
                  <a:lnTo>
                    <a:pt x="61067" y="428"/>
                  </a:lnTo>
                  <a:lnTo>
                    <a:pt x="61632" y="712"/>
                  </a:lnTo>
                  <a:lnTo>
                    <a:pt x="62134" y="997"/>
                  </a:lnTo>
                  <a:lnTo>
                    <a:pt x="62699" y="1352"/>
                  </a:lnTo>
                  <a:lnTo>
                    <a:pt x="63201" y="1779"/>
                  </a:lnTo>
                  <a:lnTo>
                    <a:pt x="63703" y="2206"/>
                  </a:lnTo>
                  <a:lnTo>
                    <a:pt x="64268" y="2633"/>
                  </a:lnTo>
                  <a:lnTo>
                    <a:pt x="64770" y="30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  <p:sp>
          <p:nvSpPr>
            <p:cNvPr id="22" name="Shape 148"/>
            <p:cNvSpPr/>
            <p:nvPr/>
          </p:nvSpPr>
          <p:spPr>
            <a:xfrm>
              <a:off x="1142250" y="670400"/>
              <a:ext cx="1046575" cy="684675"/>
            </a:xfrm>
            <a:custGeom>
              <a:avLst/>
              <a:gdLst/>
              <a:ahLst/>
              <a:cxnLst/>
              <a:rect l="0" t="0" r="0" b="0"/>
              <a:pathLst>
                <a:path w="41863" h="27387" extrusionOk="0">
                  <a:moveTo>
                    <a:pt x="33201" y="1566"/>
                  </a:moveTo>
                  <a:lnTo>
                    <a:pt x="33515" y="1495"/>
                  </a:lnTo>
                  <a:lnTo>
                    <a:pt x="33829" y="1352"/>
                  </a:lnTo>
                  <a:lnTo>
                    <a:pt x="34143" y="1210"/>
                  </a:lnTo>
                  <a:lnTo>
                    <a:pt x="34456" y="1068"/>
                  </a:lnTo>
                  <a:lnTo>
                    <a:pt x="34770" y="997"/>
                  </a:lnTo>
                  <a:lnTo>
                    <a:pt x="35084" y="926"/>
                  </a:lnTo>
                  <a:lnTo>
                    <a:pt x="35398" y="926"/>
                  </a:lnTo>
                  <a:lnTo>
                    <a:pt x="35774" y="1068"/>
                  </a:lnTo>
                  <a:lnTo>
                    <a:pt x="36277" y="1921"/>
                  </a:lnTo>
                  <a:lnTo>
                    <a:pt x="36465" y="2988"/>
                  </a:lnTo>
                  <a:lnTo>
                    <a:pt x="36653" y="4055"/>
                  </a:lnTo>
                  <a:lnTo>
                    <a:pt x="37218" y="4909"/>
                  </a:lnTo>
                  <a:lnTo>
                    <a:pt x="37720" y="5691"/>
                  </a:lnTo>
                  <a:lnTo>
                    <a:pt x="38285" y="6189"/>
                  </a:lnTo>
                  <a:lnTo>
                    <a:pt x="38975" y="6545"/>
                  </a:lnTo>
                  <a:lnTo>
                    <a:pt x="39728" y="6758"/>
                  </a:lnTo>
                  <a:lnTo>
                    <a:pt x="40419" y="6972"/>
                  </a:lnTo>
                  <a:lnTo>
                    <a:pt x="41046" y="7327"/>
                  </a:lnTo>
                  <a:lnTo>
                    <a:pt x="41548" y="7825"/>
                  </a:lnTo>
                  <a:lnTo>
                    <a:pt x="41862" y="8679"/>
                  </a:lnTo>
                  <a:lnTo>
                    <a:pt x="39917" y="11951"/>
                  </a:lnTo>
                  <a:lnTo>
                    <a:pt x="34205" y="18566"/>
                  </a:lnTo>
                  <a:lnTo>
                    <a:pt x="33954" y="19064"/>
                  </a:lnTo>
                  <a:lnTo>
                    <a:pt x="33829" y="19633"/>
                  </a:lnTo>
                  <a:lnTo>
                    <a:pt x="33703" y="20274"/>
                  </a:lnTo>
                  <a:lnTo>
                    <a:pt x="33641" y="20843"/>
                  </a:lnTo>
                  <a:lnTo>
                    <a:pt x="33515" y="21412"/>
                  </a:lnTo>
                  <a:lnTo>
                    <a:pt x="33264" y="21910"/>
                  </a:lnTo>
                  <a:lnTo>
                    <a:pt x="32887" y="22265"/>
                  </a:lnTo>
                  <a:lnTo>
                    <a:pt x="32323" y="22479"/>
                  </a:lnTo>
                  <a:lnTo>
                    <a:pt x="31758" y="22977"/>
                  </a:lnTo>
                  <a:lnTo>
                    <a:pt x="31193" y="23403"/>
                  </a:lnTo>
                  <a:lnTo>
                    <a:pt x="30565" y="23759"/>
                  </a:lnTo>
                  <a:lnTo>
                    <a:pt x="29938" y="24044"/>
                  </a:lnTo>
                  <a:lnTo>
                    <a:pt x="29310" y="24328"/>
                  </a:lnTo>
                  <a:lnTo>
                    <a:pt x="28620" y="24613"/>
                  </a:lnTo>
                  <a:lnTo>
                    <a:pt x="27992" y="24826"/>
                  </a:lnTo>
                  <a:lnTo>
                    <a:pt x="27302" y="24968"/>
                  </a:lnTo>
                  <a:lnTo>
                    <a:pt x="26611" y="25182"/>
                  </a:lnTo>
                  <a:lnTo>
                    <a:pt x="25984" y="25395"/>
                  </a:lnTo>
                  <a:lnTo>
                    <a:pt x="25293" y="25608"/>
                  </a:lnTo>
                  <a:lnTo>
                    <a:pt x="24666" y="25822"/>
                  </a:lnTo>
                  <a:lnTo>
                    <a:pt x="24038" y="26106"/>
                  </a:lnTo>
                  <a:lnTo>
                    <a:pt x="23410" y="26462"/>
                  </a:lnTo>
                  <a:lnTo>
                    <a:pt x="22783" y="26818"/>
                  </a:lnTo>
                  <a:lnTo>
                    <a:pt x="22218" y="27244"/>
                  </a:lnTo>
                  <a:lnTo>
                    <a:pt x="21528" y="27316"/>
                  </a:lnTo>
                  <a:lnTo>
                    <a:pt x="20837" y="27387"/>
                  </a:lnTo>
                  <a:lnTo>
                    <a:pt x="20147" y="27316"/>
                  </a:lnTo>
                  <a:lnTo>
                    <a:pt x="19456" y="27244"/>
                  </a:lnTo>
                  <a:lnTo>
                    <a:pt x="18829" y="27102"/>
                  </a:lnTo>
                  <a:lnTo>
                    <a:pt x="18201" y="26889"/>
                  </a:lnTo>
                  <a:lnTo>
                    <a:pt x="17511" y="26675"/>
                  </a:lnTo>
                  <a:lnTo>
                    <a:pt x="16883" y="26462"/>
                  </a:lnTo>
                  <a:lnTo>
                    <a:pt x="16256" y="26177"/>
                  </a:lnTo>
                  <a:lnTo>
                    <a:pt x="15628" y="25893"/>
                  </a:lnTo>
                  <a:lnTo>
                    <a:pt x="15063" y="25608"/>
                  </a:lnTo>
                  <a:lnTo>
                    <a:pt x="14436" y="25253"/>
                  </a:lnTo>
                  <a:lnTo>
                    <a:pt x="13808" y="24968"/>
                  </a:lnTo>
                  <a:lnTo>
                    <a:pt x="13243" y="24613"/>
                  </a:lnTo>
                  <a:lnTo>
                    <a:pt x="12615" y="24257"/>
                  </a:lnTo>
                  <a:lnTo>
                    <a:pt x="12051" y="23972"/>
                  </a:lnTo>
                  <a:lnTo>
                    <a:pt x="10795" y="23474"/>
                  </a:lnTo>
                  <a:lnTo>
                    <a:pt x="9540" y="22905"/>
                  </a:lnTo>
                  <a:lnTo>
                    <a:pt x="8348" y="22194"/>
                  </a:lnTo>
                  <a:lnTo>
                    <a:pt x="7218" y="21269"/>
                  </a:lnTo>
                  <a:lnTo>
                    <a:pt x="6151" y="20274"/>
                  </a:lnTo>
                  <a:lnTo>
                    <a:pt x="5335" y="19064"/>
                  </a:lnTo>
                  <a:lnTo>
                    <a:pt x="4707" y="17713"/>
                  </a:lnTo>
                  <a:lnTo>
                    <a:pt x="4394" y="16148"/>
                  </a:lnTo>
                  <a:lnTo>
                    <a:pt x="4959" y="15721"/>
                  </a:lnTo>
                  <a:lnTo>
                    <a:pt x="5335" y="15152"/>
                  </a:lnTo>
                  <a:lnTo>
                    <a:pt x="5712" y="14512"/>
                  </a:lnTo>
                  <a:lnTo>
                    <a:pt x="6025" y="13872"/>
                  </a:lnTo>
                  <a:lnTo>
                    <a:pt x="6025" y="13089"/>
                  </a:lnTo>
                  <a:lnTo>
                    <a:pt x="5900" y="12378"/>
                  </a:lnTo>
                  <a:lnTo>
                    <a:pt x="5712" y="11667"/>
                  </a:lnTo>
                  <a:lnTo>
                    <a:pt x="5461" y="10955"/>
                  </a:lnTo>
                  <a:lnTo>
                    <a:pt x="5084" y="10600"/>
                  </a:lnTo>
                  <a:lnTo>
                    <a:pt x="4645" y="10244"/>
                  </a:lnTo>
                  <a:lnTo>
                    <a:pt x="4268" y="9959"/>
                  </a:lnTo>
                  <a:lnTo>
                    <a:pt x="3766" y="10102"/>
                  </a:lnTo>
                  <a:lnTo>
                    <a:pt x="3515" y="10102"/>
                  </a:lnTo>
                  <a:lnTo>
                    <a:pt x="3327" y="10173"/>
                  </a:lnTo>
                  <a:lnTo>
                    <a:pt x="3076" y="10244"/>
                  </a:lnTo>
                  <a:lnTo>
                    <a:pt x="2825" y="10315"/>
                  </a:lnTo>
                  <a:lnTo>
                    <a:pt x="2574" y="10315"/>
                  </a:lnTo>
                  <a:lnTo>
                    <a:pt x="2323" y="10386"/>
                  </a:lnTo>
                  <a:lnTo>
                    <a:pt x="2072" y="10386"/>
                  </a:lnTo>
                  <a:lnTo>
                    <a:pt x="1820" y="10315"/>
                  </a:lnTo>
                  <a:lnTo>
                    <a:pt x="1381" y="9817"/>
                  </a:lnTo>
                  <a:lnTo>
                    <a:pt x="942" y="9319"/>
                  </a:lnTo>
                  <a:lnTo>
                    <a:pt x="565" y="8750"/>
                  </a:lnTo>
                  <a:lnTo>
                    <a:pt x="314" y="8110"/>
                  </a:lnTo>
                  <a:lnTo>
                    <a:pt x="126" y="7470"/>
                  </a:lnTo>
                  <a:lnTo>
                    <a:pt x="0" y="6758"/>
                  </a:lnTo>
                  <a:lnTo>
                    <a:pt x="0" y="6047"/>
                  </a:lnTo>
                  <a:lnTo>
                    <a:pt x="189" y="5265"/>
                  </a:lnTo>
                  <a:lnTo>
                    <a:pt x="377" y="4553"/>
                  </a:lnTo>
                  <a:lnTo>
                    <a:pt x="754" y="3913"/>
                  </a:lnTo>
                  <a:lnTo>
                    <a:pt x="1130" y="3344"/>
                  </a:lnTo>
                  <a:lnTo>
                    <a:pt x="1632" y="2846"/>
                  </a:lnTo>
                  <a:lnTo>
                    <a:pt x="1883" y="2775"/>
                  </a:lnTo>
                  <a:lnTo>
                    <a:pt x="2134" y="2775"/>
                  </a:lnTo>
                  <a:lnTo>
                    <a:pt x="2385" y="2704"/>
                  </a:lnTo>
                  <a:lnTo>
                    <a:pt x="2636" y="2704"/>
                  </a:lnTo>
                  <a:lnTo>
                    <a:pt x="2950" y="2704"/>
                  </a:lnTo>
                  <a:lnTo>
                    <a:pt x="3201" y="2704"/>
                  </a:lnTo>
                  <a:lnTo>
                    <a:pt x="3515" y="2704"/>
                  </a:lnTo>
                  <a:lnTo>
                    <a:pt x="3766" y="2704"/>
                  </a:lnTo>
                  <a:lnTo>
                    <a:pt x="4017" y="3202"/>
                  </a:lnTo>
                  <a:lnTo>
                    <a:pt x="4268" y="3700"/>
                  </a:lnTo>
                  <a:lnTo>
                    <a:pt x="4645" y="3984"/>
                  </a:lnTo>
                  <a:lnTo>
                    <a:pt x="5084" y="3700"/>
                  </a:lnTo>
                  <a:lnTo>
                    <a:pt x="5210" y="3273"/>
                  </a:lnTo>
                  <a:lnTo>
                    <a:pt x="5335" y="2846"/>
                  </a:lnTo>
                  <a:lnTo>
                    <a:pt x="5523" y="2348"/>
                  </a:lnTo>
                  <a:lnTo>
                    <a:pt x="5712" y="1921"/>
                  </a:lnTo>
                  <a:lnTo>
                    <a:pt x="5963" y="1566"/>
                  </a:lnTo>
                  <a:lnTo>
                    <a:pt x="6277" y="1210"/>
                  </a:lnTo>
                  <a:lnTo>
                    <a:pt x="6590" y="854"/>
                  </a:lnTo>
                  <a:lnTo>
                    <a:pt x="6967" y="641"/>
                  </a:lnTo>
                  <a:lnTo>
                    <a:pt x="7720" y="499"/>
                  </a:lnTo>
                  <a:lnTo>
                    <a:pt x="8348" y="712"/>
                  </a:lnTo>
                  <a:lnTo>
                    <a:pt x="8850" y="1068"/>
                  </a:lnTo>
                  <a:lnTo>
                    <a:pt x="9352" y="1637"/>
                  </a:lnTo>
                  <a:lnTo>
                    <a:pt x="9791" y="2206"/>
                  </a:lnTo>
                  <a:lnTo>
                    <a:pt x="10293" y="2846"/>
                  </a:lnTo>
                  <a:lnTo>
                    <a:pt x="10858" y="3273"/>
                  </a:lnTo>
                  <a:lnTo>
                    <a:pt x="11486" y="3629"/>
                  </a:lnTo>
                  <a:lnTo>
                    <a:pt x="12427" y="3842"/>
                  </a:lnTo>
                  <a:lnTo>
                    <a:pt x="13369" y="3913"/>
                  </a:lnTo>
                  <a:lnTo>
                    <a:pt x="14310" y="3984"/>
                  </a:lnTo>
                  <a:lnTo>
                    <a:pt x="15314" y="3984"/>
                  </a:lnTo>
                  <a:lnTo>
                    <a:pt x="16193" y="3913"/>
                  </a:lnTo>
                  <a:lnTo>
                    <a:pt x="17134" y="3771"/>
                  </a:lnTo>
                  <a:lnTo>
                    <a:pt x="18076" y="3557"/>
                  </a:lnTo>
                  <a:lnTo>
                    <a:pt x="19017" y="3344"/>
                  </a:lnTo>
                  <a:lnTo>
                    <a:pt x="19896" y="3060"/>
                  </a:lnTo>
                  <a:lnTo>
                    <a:pt x="20774" y="2775"/>
                  </a:lnTo>
                  <a:lnTo>
                    <a:pt x="21653" y="2419"/>
                  </a:lnTo>
                  <a:lnTo>
                    <a:pt x="22532" y="1993"/>
                  </a:lnTo>
                  <a:lnTo>
                    <a:pt x="23348" y="1566"/>
                  </a:lnTo>
                  <a:lnTo>
                    <a:pt x="24226" y="1068"/>
                  </a:lnTo>
                  <a:lnTo>
                    <a:pt x="24979" y="570"/>
                  </a:lnTo>
                  <a:lnTo>
                    <a:pt x="25795" y="1"/>
                  </a:lnTo>
                  <a:lnTo>
                    <a:pt x="26800" y="72"/>
                  </a:lnTo>
                  <a:lnTo>
                    <a:pt x="27678" y="285"/>
                  </a:lnTo>
                  <a:lnTo>
                    <a:pt x="28620" y="570"/>
                  </a:lnTo>
                  <a:lnTo>
                    <a:pt x="29498" y="926"/>
                  </a:lnTo>
                  <a:lnTo>
                    <a:pt x="30377" y="1210"/>
                  </a:lnTo>
                  <a:lnTo>
                    <a:pt x="31256" y="1495"/>
                  </a:lnTo>
                  <a:lnTo>
                    <a:pt x="32197" y="1637"/>
                  </a:lnTo>
                  <a:lnTo>
                    <a:pt x="33201" y="1566"/>
                  </a:lnTo>
                  <a:close/>
                </a:path>
              </a:pathLst>
            </a:custGeom>
            <a:solidFill>
              <a:srgbClr val="8C3F2B"/>
            </a:solidFill>
            <a:ln>
              <a:noFill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  <p:sp>
          <p:nvSpPr>
            <p:cNvPr id="23" name="Shape 149"/>
            <p:cNvSpPr/>
            <p:nvPr/>
          </p:nvSpPr>
          <p:spPr>
            <a:xfrm>
              <a:off x="2005225" y="802000"/>
              <a:ext cx="318525" cy="517525"/>
            </a:xfrm>
            <a:custGeom>
              <a:avLst/>
              <a:gdLst/>
              <a:ahLst/>
              <a:cxnLst/>
              <a:rect l="0" t="0" r="0" b="0"/>
              <a:pathLst>
                <a:path w="12741" h="20701" extrusionOk="0">
                  <a:moveTo>
                    <a:pt x="11360" y="5051"/>
                  </a:moveTo>
                  <a:lnTo>
                    <a:pt x="11423" y="5264"/>
                  </a:lnTo>
                  <a:lnTo>
                    <a:pt x="11360" y="5762"/>
                  </a:lnTo>
                  <a:lnTo>
                    <a:pt x="11297" y="6189"/>
                  </a:lnTo>
                  <a:lnTo>
                    <a:pt x="11423" y="6331"/>
                  </a:lnTo>
                  <a:lnTo>
                    <a:pt x="11799" y="5762"/>
                  </a:lnTo>
                  <a:lnTo>
                    <a:pt x="12113" y="4909"/>
                  </a:lnTo>
                  <a:lnTo>
                    <a:pt x="12364" y="4126"/>
                  </a:lnTo>
                  <a:lnTo>
                    <a:pt x="12678" y="3557"/>
                  </a:lnTo>
                  <a:lnTo>
                    <a:pt x="12741" y="5762"/>
                  </a:lnTo>
                  <a:lnTo>
                    <a:pt x="12490" y="7896"/>
                  </a:lnTo>
                  <a:lnTo>
                    <a:pt x="12050" y="9888"/>
                  </a:lnTo>
                  <a:lnTo>
                    <a:pt x="11360" y="11809"/>
                  </a:lnTo>
                  <a:lnTo>
                    <a:pt x="10544" y="13729"/>
                  </a:lnTo>
                  <a:lnTo>
                    <a:pt x="9540" y="15507"/>
                  </a:lnTo>
                  <a:lnTo>
                    <a:pt x="8473" y="17286"/>
                  </a:lnTo>
                  <a:lnTo>
                    <a:pt x="7406" y="19064"/>
                  </a:lnTo>
                  <a:lnTo>
                    <a:pt x="6653" y="19349"/>
                  </a:lnTo>
                  <a:lnTo>
                    <a:pt x="5900" y="19704"/>
                  </a:lnTo>
                  <a:lnTo>
                    <a:pt x="5084" y="20131"/>
                  </a:lnTo>
                  <a:lnTo>
                    <a:pt x="4268" y="20416"/>
                  </a:lnTo>
                  <a:lnTo>
                    <a:pt x="3452" y="20629"/>
                  </a:lnTo>
                  <a:lnTo>
                    <a:pt x="2699" y="20700"/>
                  </a:lnTo>
                  <a:lnTo>
                    <a:pt x="1946" y="20487"/>
                  </a:lnTo>
                  <a:lnTo>
                    <a:pt x="1193" y="19918"/>
                  </a:lnTo>
                  <a:lnTo>
                    <a:pt x="502" y="18851"/>
                  </a:lnTo>
                  <a:lnTo>
                    <a:pt x="126" y="17713"/>
                  </a:lnTo>
                  <a:lnTo>
                    <a:pt x="0" y="16432"/>
                  </a:lnTo>
                  <a:lnTo>
                    <a:pt x="126" y="15081"/>
                  </a:lnTo>
                  <a:lnTo>
                    <a:pt x="628" y="14014"/>
                  </a:lnTo>
                  <a:lnTo>
                    <a:pt x="1193" y="13089"/>
                  </a:lnTo>
                  <a:lnTo>
                    <a:pt x="1883" y="12164"/>
                  </a:lnTo>
                  <a:lnTo>
                    <a:pt x="2636" y="11311"/>
                  </a:lnTo>
                  <a:lnTo>
                    <a:pt x="3452" y="10528"/>
                  </a:lnTo>
                  <a:lnTo>
                    <a:pt x="4205" y="9675"/>
                  </a:lnTo>
                  <a:lnTo>
                    <a:pt x="5021" y="8892"/>
                  </a:lnTo>
                  <a:lnTo>
                    <a:pt x="5712" y="7967"/>
                  </a:lnTo>
                  <a:lnTo>
                    <a:pt x="6088" y="7469"/>
                  </a:lnTo>
                  <a:lnTo>
                    <a:pt x="6465" y="6972"/>
                  </a:lnTo>
                  <a:lnTo>
                    <a:pt x="6841" y="6474"/>
                  </a:lnTo>
                  <a:lnTo>
                    <a:pt x="7155" y="5905"/>
                  </a:lnTo>
                  <a:lnTo>
                    <a:pt x="7469" y="5336"/>
                  </a:lnTo>
                  <a:lnTo>
                    <a:pt x="7720" y="4766"/>
                  </a:lnTo>
                  <a:lnTo>
                    <a:pt x="8034" y="4197"/>
                  </a:lnTo>
                  <a:lnTo>
                    <a:pt x="8285" y="3628"/>
                  </a:lnTo>
                  <a:lnTo>
                    <a:pt x="8410" y="4838"/>
                  </a:lnTo>
                  <a:lnTo>
                    <a:pt x="8347" y="5976"/>
                  </a:lnTo>
                  <a:lnTo>
                    <a:pt x="8159" y="7114"/>
                  </a:lnTo>
                  <a:lnTo>
                    <a:pt x="7971" y="8252"/>
                  </a:lnTo>
                  <a:lnTo>
                    <a:pt x="8159" y="8465"/>
                  </a:lnTo>
                  <a:lnTo>
                    <a:pt x="8347" y="8536"/>
                  </a:lnTo>
                  <a:lnTo>
                    <a:pt x="8536" y="8608"/>
                  </a:lnTo>
                  <a:lnTo>
                    <a:pt x="8787" y="8608"/>
                  </a:lnTo>
                  <a:lnTo>
                    <a:pt x="9163" y="7541"/>
                  </a:lnTo>
                  <a:lnTo>
                    <a:pt x="9477" y="6474"/>
                  </a:lnTo>
                  <a:lnTo>
                    <a:pt x="9791" y="5407"/>
                  </a:lnTo>
                  <a:lnTo>
                    <a:pt x="10042" y="4269"/>
                  </a:lnTo>
                  <a:lnTo>
                    <a:pt x="10230" y="3202"/>
                  </a:lnTo>
                  <a:lnTo>
                    <a:pt x="10544" y="2135"/>
                  </a:lnTo>
                  <a:lnTo>
                    <a:pt x="10858" y="1068"/>
                  </a:lnTo>
                  <a:lnTo>
                    <a:pt x="11235" y="1"/>
                  </a:lnTo>
                  <a:lnTo>
                    <a:pt x="11360" y="5051"/>
                  </a:lnTo>
                  <a:close/>
                </a:path>
              </a:pathLst>
            </a:custGeom>
            <a:solidFill>
              <a:srgbClr val="8C3F2B"/>
            </a:solidFill>
            <a:ln>
              <a:noFill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  <p:sp>
          <p:nvSpPr>
            <p:cNvPr id="24" name="Shape 150"/>
            <p:cNvSpPr/>
            <p:nvPr/>
          </p:nvSpPr>
          <p:spPr>
            <a:xfrm>
              <a:off x="489525" y="924700"/>
              <a:ext cx="1628700" cy="1271525"/>
            </a:xfrm>
            <a:custGeom>
              <a:avLst/>
              <a:gdLst/>
              <a:ahLst/>
              <a:cxnLst/>
              <a:rect l="0" t="0" r="0" b="0"/>
              <a:pathLst>
                <a:path w="65148" h="50861" extrusionOk="0">
                  <a:moveTo>
                    <a:pt x="27616" y="1068"/>
                  </a:moveTo>
                  <a:lnTo>
                    <a:pt x="27239" y="1708"/>
                  </a:lnTo>
                  <a:lnTo>
                    <a:pt x="26988" y="2419"/>
                  </a:lnTo>
                  <a:lnTo>
                    <a:pt x="26925" y="3202"/>
                  </a:lnTo>
                  <a:lnTo>
                    <a:pt x="27051" y="3984"/>
                  </a:lnTo>
                  <a:lnTo>
                    <a:pt x="27239" y="4695"/>
                  </a:lnTo>
                  <a:lnTo>
                    <a:pt x="27616" y="5407"/>
                  </a:lnTo>
                  <a:lnTo>
                    <a:pt x="28055" y="5905"/>
                  </a:lnTo>
                  <a:lnTo>
                    <a:pt x="28745" y="6118"/>
                  </a:lnTo>
                  <a:lnTo>
                    <a:pt x="28996" y="6189"/>
                  </a:lnTo>
                  <a:lnTo>
                    <a:pt x="29247" y="6260"/>
                  </a:lnTo>
                  <a:lnTo>
                    <a:pt x="29561" y="6260"/>
                  </a:lnTo>
                  <a:lnTo>
                    <a:pt x="29875" y="6260"/>
                  </a:lnTo>
                  <a:lnTo>
                    <a:pt x="30063" y="7470"/>
                  </a:lnTo>
                  <a:lnTo>
                    <a:pt x="30440" y="8537"/>
                  </a:lnTo>
                  <a:lnTo>
                    <a:pt x="30879" y="9532"/>
                  </a:lnTo>
                  <a:lnTo>
                    <a:pt x="31444" y="10386"/>
                  </a:lnTo>
                  <a:lnTo>
                    <a:pt x="32072" y="11168"/>
                  </a:lnTo>
                  <a:lnTo>
                    <a:pt x="32825" y="11880"/>
                  </a:lnTo>
                  <a:lnTo>
                    <a:pt x="33578" y="12520"/>
                  </a:lnTo>
                  <a:lnTo>
                    <a:pt x="34394" y="13089"/>
                  </a:lnTo>
                  <a:lnTo>
                    <a:pt x="35273" y="13587"/>
                  </a:lnTo>
                  <a:lnTo>
                    <a:pt x="36151" y="14085"/>
                  </a:lnTo>
                  <a:lnTo>
                    <a:pt x="37093" y="14512"/>
                  </a:lnTo>
                  <a:lnTo>
                    <a:pt x="38034" y="14938"/>
                  </a:lnTo>
                  <a:lnTo>
                    <a:pt x="38913" y="15365"/>
                  </a:lnTo>
                  <a:lnTo>
                    <a:pt x="39791" y="15792"/>
                  </a:lnTo>
                  <a:lnTo>
                    <a:pt x="40670" y="16219"/>
                  </a:lnTo>
                  <a:lnTo>
                    <a:pt x="41486" y="16646"/>
                  </a:lnTo>
                  <a:lnTo>
                    <a:pt x="42114" y="17001"/>
                  </a:lnTo>
                  <a:lnTo>
                    <a:pt x="42741" y="17357"/>
                  </a:lnTo>
                  <a:lnTo>
                    <a:pt x="43432" y="17642"/>
                  </a:lnTo>
                  <a:lnTo>
                    <a:pt x="44122" y="17855"/>
                  </a:lnTo>
                  <a:lnTo>
                    <a:pt x="44750" y="18139"/>
                  </a:lnTo>
                  <a:lnTo>
                    <a:pt x="45440" y="18282"/>
                  </a:lnTo>
                  <a:lnTo>
                    <a:pt x="46130" y="18353"/>
                  </a:lnTo>
                  <a:lnTo>
                    <a:pt x="46883" y="18424"/>
                  </a:lnTo>
                  <a:lnTo>
                    <a:pt x="47574" y="18424"/>
                  </a:lnTo>
                  <a:lnTo>
                    <a:pt x="48264" y="18353"/>
                  </a:lnTo>
                  <a:lnTo>
                    <a:pt x="48955" y="18211"/>
                  </a:lnTo>
                  <a:lnTo>
                    <a:pt x="49708" y="17997"/>
                  </a:lnTo>
                  <a:lnTo>
                    <a:pt x="50398" y="17713"/>
                  </a:lnTo>
                  <a:lnTo>
                    <a:pt x="51088" y="17357"/>
                  </a:lnTo>
                  <a:lnTo>
                    <a:pt x="51779" y="16859"/>
                  </a:lnTo>
                  <a:lnTo>
                    <a:pt x="52469" y="16290"/>
                  </a:lnTo>
                  <a:lnTo>
                    <a:pt x="53473" y="16077"/>
                  </a:lnTo>
                  <a:lnTo>
                    <a:pt x="54478" y="15792"/>
                  </a:lnTo>
                  <a:lnTo>
                    <a:pt x="55419" y="15365"/>
                  </a:lnTo>
                  <a:lnTo>
                    <a:pt x="56360" y="14938"/>
                  </a:lnTo>
                  <a:lnTo>
                    <a:pt x="57239" y="14441"/>
                  </a:lnTo>
                  <a:lnTo>
                    <a:pt x="58118" y="13872"/>
                  </a:lnTo>
                  <a:lnTo>
                    <a:pt x="58996" y="13302"/>
                  </a:lnTo>
                  <a:lnTo>
                    <a:pt x="59875" y="12733"/>
                  </a:lnTo>
                  <a:lnTo>
                    <a:pt x="59938" y="13445"/>
                  </a:lnTo>
                  <a:lnTo>
                    <a:pt x="60189" y="14085"/>
                  </a:lnTo>
                  <a:lnTo>
                    <a:pt x="60503" y="14654"/>
                  </a:lnTo>
                  <a:lnTo>
                    <a:pt x="60879" y="15223"/>
                  </a:lnTo>
                  <a:lnTo>
                    <a:pt x="61319" y="15721"/>
                  </a:lnTo>
                  <a:lnTo>
                    <a:pt x="61758" y="16219"/>
                  </a:lnTo>
                  <a:lnTo>
                    <a:pt x="62134" y="16788"/>
                  </a:lnTo>
                  <a:lnTo>
                    <a:pt x="62386" y="17286"/>
                  </a:lnTo>
                  <a:lnTo>
                    <a:pt x="62637" y="21554"/>
                  </a:lnTo>
                  <a:lnTo>
                    <a:pt x="62511" y="25893"/>
                  </a:lnTo>
                  <a:lnTo>
                    <a:pt x="62197" y="30232"/>
                  </a:lnTo>
                  <a:lnTo>
                    <a:pt x="61946" y="34500"/>
                  </a:lnTo>
                  <a:lnTo>
                    <a:pt x="61946" y="38768"/>
                  </a:lnTo>
                  <a:lnTo>
                    <a:pt x="62323" y="42822"/>
                  </a:lnTo>
                  <a:lnTo>
                    <a:pt x="63327" y="46663"/>
                  </a:lnTo>
                  <a:lnTo>
                    <a:pt x="65147" y="50291"/>
                  </a:lnTo>
                  <a:lnTo>
                    <a:pt x="64331" y="50291"/>
                  </a:lnTo>
                  <a:lnTo>
                    <a:pt x="63264" y="50291"/>
                  </a:lnTo>
                  <a:lnTo>
                    <a:pt x="61946" y="50362"/>
                  </a:lnTo>
                  <a:lnTo>
                    <a:pt x="60440" y="50433"/>
                  </a:lnTo>
                  <a:lnTo>
                    <a:pt x="58745" y="50433"/>
                  </a:lnTo>
                  <a:lnTo>
                    <a:pt x="56988" y="50505"/>
                  </a:lnTo>
                  <a:lnTo>
                    <a:pt x="55105" y="50576"/>
                  </a:lnTo>
                  <a:lnTo>
                    <a:pt x="53222" y="50647"/>
                  </a:lnTo>
                  <a:lnTo>
                    <a:pt x="51402" y="50647"/>
                  </a:lnTo>
                  <a:lnTo>
                    <a:pt x="49582" y="50718"/>
                  </a:lnTo>
                  <a:lnTo>
                    <a:pt x="47950" y="50789"/>
                  </a:lnTo>
                  <a:lnTo>
                    <a:pt x="46444" y="50789"/>
                  </a:lnTo>
                  <a:lnTo>
                    <a:pt x="45189" y="50789"/>
                  </a:lnTo>
                  <a:lnTo>
                    <a:pt x="44185" y="50860"/>
                  </a:lnTo>
                  <a:lnTo>
                    <a:pt x="43432" y="50789"/>
                  </a:lnTo>
                  <a:lnTo>
                    <a:pt x="43055" y="50789"/>
                  </a:lnTo>
                  <a:lnTo>
                    <a:pt x="43494" y="50362"/>
                  </a:lnTo>
                  <a:lnTo>
                    <a:pt x="43996" y="50007"/>
                  </a:lnTo>
                  <a:lnTo>
                    <a:pt x="44373" y="49509"/>
                  </a:lnTo>
                  <a:lnTo>
                    <a:pt x="44498" y="48869"/>
                  </a:lnTo>
                  <a:lnTo>
                    <a:pt x="43934" y="48442"/>
                  </a:lnTo>
                  <a:lnTo>
                    <a:pt x="43557" y="49011"/>
                  </a:lnTo>
                  <a:lnTo>
                    <a:pt x="43118" y="49509"/>
                  </a:lnTo>
                  <a:lnTo>
                    <a:pt x="42553" y="49936"/>
                  </a:lnTo>
                  <a:lnTo>
                    <a:pt x="41988" y="50220"/>
                  </a:lnTo>
                  <a:lnTo>
                    <a:pt x="41360" y="50433"/>
                  </a:lnTo>
                  <a:lnTo>
                    <a:pt x="40733" y="50505"/>
                  </a:lnTo>
                  <a:lnTo>
                    <a:pt x="40105" y="50505"/>
                  </a:lnTo>
                  <a:lnTo>
                    <a:pt x="39415" y="50433"/>
                  </a:lnTo>
                  <a:lnTo>
                    <a:pt x="38975" y="50362"/>
                  </a:lnTo>
                  <a:lnTo>
                    <a:pt x="38599" y="50078"/>
                  </a:lnTo>
                  <a:lnTo>
                    <a:pt x="38222" y="49651"/>
                  </a:lnTo>
                  <a:lnTo>
                    <a:pt x="37971" y="49153"/>
                  </a:lnTo>
                  <a:lnTo>
                    <a:pt x="37657" y="48797"/>
                  </a:lnTo>
                  <a:lnTo>
                    <a:pt x="37406" y="48513"/>
                  </a:lnTo>
                  <a:lnTo>
                    <a:pt x="37030" y="48513"/>
                  </a:lnTo>
                  <a:lnTo>
                    <a:pt x="36653" y="48869"/>
                  </a:lnTo>
                  <a:lnTo>
                    <a:pt x="36842" y="49438"/>
                  </a:lnTo>
                  <a:lnTo>
                    <a:pt x="37218" y="49864"/>
                  </a:lnTo>
                  <a:lnTo>
                    <a:pt x="37595" y="50291"/>
                  </a:lnTo>
                  <a:lnTo>
                    <a:pt x="37909" y="50789"/>
                  </a:lnTo>
                  <a:lnTo>
                    <a:pt x="36151" y="50718"/>
                  </a:lnTo>
                  <a:lnTo>
                    <a:pt x="34331" y="50647"/>
                  </a:lnTo>
                  <a:lnTo>
                    <a:pt x="32574" y="50576"/>
                  </a:lnTo>
                  <a:lnTo>
                    <a:pt x="30879" y="50576"/>
                  </a:lnTo>
                  <a:lnTo>
                    <a:pt x="29122" y="50576"/>
                  </a:lnTo>
                  <a:lnTo>
                    <a:pt x="27427" y="50576"/>
                  </a:lnTo>
                  <a:lnTo>
                    <a:pt x="25670" y="50576"/>
                  </a:lnTo>
                  <a:lnTo>
                    <a:pt x="23975" y="50647"/>
                  </a:lnTo>
                  <a:lnTo>
                    <a:pt x="22281" y="50647"/>
                  </a:lnTo>
                  <a:lnTo>
                    <a:pt x="20586" y="50718"/>
                  </a:lnTo>
                  <a:lnTo>
                    <a:pt x="18829" y="50718"/>
                  </a:lnTo>
                  <a:lnTo>
                    <a:pt x="17134" y="50718"/>
                  </a:lnTo>
                  <a:lnTo>
                    <a:pt x="15440" y="50789"/>
                  </a:lnTo>
                  <a:lnTo>
                    <a:pt x="13745" y="50789"/>
                  </a:lnTo>
                  <a:lnTo>
                    <a:pt x="12051" y="50718"/>
                  </a:lnTo>
                  <a:lnTo>
                    <a:pt x="10356" y="50718"/>
                  </a:lnTo>
                  <a:lnTo>
                    <a:pt x="10356" y="49082"/>
                  </a:lnTo>
                  <a:lnTo>
                    <a:pt x="11298" y="49295"/>
                  </a:lnTo>
                  <a:lnTo>
                    <a:pt x="12302" y="49509"/>
                  </a:lnTo>
                  <a:lnTo>
                    <a:pt x="13306" y="49722"/>
                  </a:lnTo>
                  <a:lnTo>
                    <a:pt x="14373" y="49864"/>
                  </a:lnTo>
                  <a:lnTo>
                    <a:pt x="15377" y="50007"/>
                  </a:lnTo>
                  <a:lnTo>
                    <a:pt x="16444" y="50149"/>
                  </a:lnTo>
                  <a:lnTo>
                    <a:pt x="17511" y="50220"/>
                  </a:lnTo>
                  <a:lnTo>
                    <a:pt x="18578" y="50149"/>
                  </a:lnTo>
                  <a:lnTo>
                    <a:pt x="19645" y="50078"/>
                  </a:lnTo>
                  <a:lnTo>
                    <a:pt x="20649" y="49936"/>
                  </a:lnTo>
                  <a:lnTo>
                    <a:pt x="21653" y="49722"/>
                  </a:lnTo>
                  <a:lnTo>
                    <a:pt x="22595" y="49366"/>
                  </a:lnTo>
                  <a:lnTo>
                    <a:pt x="23536" y="49011"/>
                  </a:lnTo>
                  <a:lnTo>
                    <a:pt x="24415" y="48442"/>
                  </a:lnTo>
                  <a:lnTo>
                    <a:pt x="25293" y="47802"/>
                  </a:lnTo>
                  <a:lnTo>
                    <a:pt x="26047" y="47019"/>
                  </a:lnTo>
                  <a:lnTo>
                    <a:pt x="26674" y="46166"/>
                  </a:lnTo>
                  <a:lnTo>
                    <a:pt x="27302" y="45312"/>
                  </a:lnTo>
                  <a:lnTo>
                    <a:pt x="27867" y="44458"/>
                  </a:lnTo>
                  <a:lnTo>
                    <a:pt x="28494" y="43605"/>
                  </a:lnTo>
                  <a:lnTo>
                    <a:pt x="29059" y="42751"/>
                  </a:lnTo>
                  <a:lnTo>
                    <a:pt x="29687" y="41826"/>
                  </a:lnTo>
                  <a:lnTo>
                    <a:pt x="30252" y="40902"/>
                  </a:lnTo>
                  <a:lnTo>
                    <a:pt x="30754" y="39977"/>
                  </a:lnTo>
                  <a:lnTo>
                    <a:pt x="30942" y="39693"/>
                  </a:lnTo>
                  <a:lnTo>
                    <a:pt x="31193" y="39479"/>
                  </a:lnTo>
                  <a:lnTo>
                    <a:pt x="31507" y="39337"/>
                  </a:lnTo>
                  <a:lnTo>
                    <a:pt x="31758" y="39266"/>
                  </a:lnTo>
                  <a:lnTo>
                    <a:pt x="32072" y="39195"/>
                  </a:lnTo>
                  <a:lnTo>
                    <a:pt x="32323" y="39123"/>
                  </a:lnTo>
                  <a:lnTo>
                    <a:pt x="32574" y="38981"/>
                  </a:lnTo>
                  <a:lnTo>
                    <a:pt x="32825" y="38768"/>
                  </a:lnTo>
                  <a:lnTo>
                    <a:pt x="33327" y="38341"/>
                  </a:lnTo>
                  <a:lnTo>
                    <a:pt x="33766" y="37914"/>
                  </a:lnTo>
                  <a:lnTo>
                    <a:pt x="34268" y="37416"/>
                  </a:lnTo>
                  <a:lnTo>
                    <a:pt x="34708" y="36989"/>
                  </a:lnTo>
                  <a:lnTo>
                    <a:pt x="35210" y="36563"/>
                  </a:lnTo>
                  <a:lnTo>
                    <a:pt x="35712" y="36278"/>
                  </a:lnTo>
                  <a:lnTo>
                    <a:pt x="36214" y="35994"/>
                  </a:lnTo>
                  <a:lnTo>
                    <a:pt x="36779" y="35851"/>
                  </a:lnTo>
                  <a:lnTo>
                    <a:pt x="38348" y="44458"/>
                  </a:lnTo>
                  <a:lnTo>
                    <a:pt x="37720" y="43960"/>
                  </a:lnTo>
                  <a:lnTo>
                    <a:pt x="37532" y="43249"/>
                  </a:lnTo>
                  <a:lnTo>
                    <a:pt x="37469" y="42396"/>
                  </a:lnTo>
                  <a:lnTo>
                    <a:pt x="37344" y="41542"/>
                  </a:lnTo>
                  <a:lnTo>
                    <a:pt x="37093" y="40546"/>
                  </a:lnTo>
                  <a:lnTo>
                    <a:pt x="36842" y="39550"/>
                  </a:lnTo>
                  <a:lnTo>
                    <a:pt x="36528" y="38626"/>
                  </a:lnTo>
                  <a:lnTo>
                    <a:pt x="35900" y="37914"/>
                  </a:lnTo>
                  <a:lnTo>
                    <a:pt x="35649" y="37914"/>
                  </a:lnTo>
                  <a:lnTo>
                    <a:pt x="35398" y="37843"/>
                  </a:lnTo>
                  <a:lnTo>
                    <a:pt x="35147" y="37914"/>
                  </a:lnTo>
                  <a:lnTo>
                    <a:pt x="35022" y="38128"/>
                  </a:lnTo>
                  <a:lnTo>
                    <a:pt x="35147" y="39906"/>
                  </a:lnTo>
                  <a:lnTo>
                    <a:pt x="35273" y="41684"/>
                  </a:lnTo>
                  <a:lnTo>
                    <a:pt x="35586" y="43391"/>
                  </a:lnTo>
                  <a:lnTo>
                    <a:pt x="36151" y="44956"/>
                  </a:lnTo>
                  <a:lnTo>
                    <a:pt x="36402" y="45099"/>
                  </a:lnTo>
                  <a:lnTo>
                    <a:pt x="36716" y="45241"/>
                  </a:lnTo>
                  <a:lnTo>
                    <a:pt x="37030" y="45383"/>
                  </a:lnTo>
                  <a:lnTo>
                    <a:pt x="37344" y="45525"/>
                  </a:lnTo>
                  <a:lnTo>
                    <a:pt x="37657" y="45739"/>
                  </a:lnTo>
                  <a:lnTo>
                    <a:pt x="37909" y="45952"/>
                  </a:lnTo>
                  <a:lnTo>
                    <a:pt x="38097" y="46166"/>
                  </a:lnTo>
                  <a:lnTo>
                    <a:pt x="38285" y="46521"/>
                  </a:lnTo>
                  <a:lnTo>
                    <a:pt x="38285" y="47019"/>
                  </a:lnTo>
                  <a:lnTo>
                    <a:pt x="38473" y="47446"/>
                  </a:lnTo>
                  <a:lnTo>
                    <a:pt x="38724" y="47802"/>
                  </a:lnTo>
                  <a:lnTo>
                    <a:pt x="39038" y="48086"/>
                  </a:lnTo>
                  <a:lnTo>
                    <a:pt x="39352" y="48371"/>
                  </a:lnTo>
                  <a:lnTo>
                    <a:pt x="39729" y="48584"/>
                  </a:lnTo>
                  <a:lnTo>
                    <a:pt x="40105" y="48869"/>
                  </a:lnTo>
                  <a:lnTo>
                    <a:pt x="40482" y="49082"/>
                  </a:lnTo>
                  <a:lnTo>
                    <a:pt x="40921" y="49082"/>
                  </a:lnTo>
                  <a:lnTo>
                    <a:pt x="41298" y="49011"/>
                  </a:lnTo>
                  <a:lnTo>
                    <a:pt x="41674" y="48869"/>
                  </a:lnTo>
                  <a:lnTo>
                    <a:pt x="41988" y="48726"/>
                  </a:lnTo>
                  <a:lnTo>
                    <a:pt x="42302" y="48442"/>
                  </a:lnTo>
                  <a:lnTo>
                    <a:pt x="42616" y="48157"/>
                  </a:lnTo>
                  <a:lnTo>
                    <a:pt x="42867" y="47873"/>
                  </a:lnTo>
                  <a:lnTo>
                    <a:pt x="43055" y="47517"/>
                  </a:lnTo>
                  <a:lnTo>
                    <a:pt x="43243" y="46521"/>
                  </a:lnTo>
                  <a:lnTo>
                    <a:pt x="43306" y="45525"/>
                  </a:lnTo>
                  <a:lnTo>
                    <a:pt x="43181" y="44601"/>
                  </a:lnTo>
                  <a:lnTo>
                    <a:pt x="42929" y="43676"/>
                  </a:lnTo>
                  <a:lnTo>
                    <a:pt x="42678" y="42751"/>
                  </a:lnTo>
                  <a:lnTo>
                    <a:pt x="42427" y="41826"/>
                  </a:lnTo>
                  <a:lnTo>
                    <a:pt x="42176" y="40902"/>
                  </a:lnTo>
                  <a:lnTo>
                    <a:pt x="42051" y="39906"/>
                  </a:lnTo>
                  <a:lnTo>
                    <a:pt x="42490" y="39977"/>
                  </a:lnTo>
                  <a:lnTo>
                    <a:pt x="42804" y="39764"/>
                  </a:lnTo>
                  <a:lnTo>
                    <a:pt x="43055" y="39408"/>
                  </a:lnTo>
                  <a:lnTo>
                    <a:pt x="43181" y="38981"/>
                  </a:lnTo>
                  <a:lnTo>
                    <a:pt x="43306" y="37487"/>
                  </a:lnTo>
                  <a:lnTo>
                    <a:pt x="43243" y="35994"/>
                  </a:lnTo>
                  <a:lnTo>
                    <a:pt x="42929" y="34571"/>
                  </a:lnTo>
                  <a:lnTo>
                    <a:pt x="42302" y="33291"/>
                  </a:lnTo>
                  <a:lnTo>
                    <a:pt x="42365" y="32579"/>
                  </a:lnTo>
                  <a:lnTo>
                    <a:pt x="42239" y="31868"/>
                  </a:lnTo>
                  <a:lnTo>
                    <a:pt x="42051" y="31157"/>
                  </a:lnTo>
                  <a:lnTo>
                    <a:pt x="41737" y="30516"/>
                  </a:lnTo>
                  <a:lnTo>
                    <a:pt x="41360" y="29876"/>
                  </a:lnTo>
                  <a:lnTo>
                    <a:pt x="40921" y="29307"/>
                  </a:lnTo>
                  <a:lnTo>
                    <a:pt x="40356" y="28809"/>
                  </a:lnTo>
                  <a:lnTo>
                    <a:pt x="39791" y="28382"/>
                  </a:lnTo>
                  <a:lnTo>
                    <a:pt x="40419" y="27956"/>
                  </a:lnTo>
                  <a:lnTo>
                    <a:pt x="40858" y="27244"/>
                  </a:lnTo>
                  <a:lnTo>
                    <a:pt x="41172" y="26462"/>
                  </a:lnTo>
                  <a:lnTo>
                    <a:pt x="41423" y="25679"/>
                  </a:lnTo>
                  <a:lnTo>
                    <a:pt x="41423" y="25039"/>
                  </a:lnTo>
                  <a:lnTo>
                    <a:pt x="41360" y="24399"/>
                  </a:lnTo>
                  <a:lnTo>
                    <a:pt x="41235" y="23901"/>
                  </a:lnTo>
                  <a:lnTo>
                    <a:pt x="40921" y="23403"/>
                  </a:lnTo>
                  <a:lnTo>
                    <a:pt x="40545" y="23119"/>
                  </a:lnTo>
                  <a:lnTo>
                    <a:pt x="40168" y="22834"/>
                  </a:lnTo>
                  <a:lnTo>
                    <a:pt x="39791" y="22763"/>
                  </a:lnTo>
                  <a:lnTo>
                    <a:pt x="39415" y="23048"/>
                  </a:lnTo>
                  <a:lnTo>
                    <a:pt x="39038" y="23261"/>
                  </a:lnTo>
                  <a:lnTo>
                    <a:pt x="38662" y="22052"/>
                  </a:lnTo>
                  <a:lnTo>
                    <a:pt x="38411" y="20842"/>
                  </a:lnTo>
                  <a:lnTo>
                    <a:pt x="38160" y="19562"/>
                  </a:lnTo>
                  <a:lnTo>
                    <a:pt x="37909" y="18353"/>
                  </a:lnTo>
                  <a:lnTo>
                    <a:pt x="37595" y="17855"/>
                  </a:lnTo>
                  <a:lnTo>
                    <a:pt x="37218" y="17428"/>
                  </a:lnTo>
                  <a:lnTo>
                    <a:pt x="36904" y="16930"/>
                  </a:lnTo>
                  <a:lnTo>
                    <a:pt x="36591" y="16432"/>
                  </a:lnTo>
                  <a:lnTo>
                    <a:pt x="36277" y="15934"/>
                  </a:lnTo>
                  <a:lnTo>
                    <a:pt x="35900" y="15508"/>
                  </a:lnTo>
                  <a:lnTo>
                    <a:pt x="35586" y="15010"/>
                  </a:lnTo>
                  <a:lnTo>
                    <a:pt x="35210" y="14583"/>
                  </a:lnTo>
                  <a:lnTo>
                    <a:pt x="35022" y="14583"/>
                  </a:lnTo>
                  <a:lnTo>
                    <a:pt x="34833" y="14654"/>
                  </a:lnTo>
                  <a:lnTo>
                    <a:pt x="34708" y="14867"/>
                  </a:lnTo>
                  <a:lnTo>
                    <a:pt x="34519" y="15010"/>
                  </a:lnTo>
                  <a:lnTo>
                    <a:pt x="33892" y="17215"/>
                  </a:lnTo>
                  <a:lnTo>
                    <a:pt x="34017" y="19349"/>
                  </a:lnTo>
                  <a:lnTo>
                    <a:pt x="34394" y="21554"/>
                  </a:lnTo>
                  <a:lnTo>
                    <a:pt x="34770" y="23759"/>
                  </a:lnTo>
                  <a:lnTo>
                    <a:pt x="33390" y="24257"/>
                  </a:lnTo>
                  <a:lnTo>
                    <a:pt x="32197" y="25039"/>
                  </a:lnTo>
                  <a:lnTo>
                    <a:pt x="31319" y="26177"/>
                  </a:lnTo>
                  <a:lnTo>
                    <a:pt x="30565" y="27458"/>
                  </a:lnTo>
                  <a:lnTo>
                    <a:pt x="29938" y="28880"/>
                  </a:lnTo>
                  <a:lnTo>
                    <a:pt x="29436" y="30303"/>
                  </a:lnTo>
                  <a:lnTo>
                    <a:pt x="28934" y="31797"/>
                  </a:lnTo>
                  <a:lnTo>
                    <a:pt x="28494" y="33148"/>
                  </a:lnTo>
                  <a:lnTo>
                    <a:pt x="27616" y="34073"/>
                  </a:lnTo>
                  <a:lnTo>
                    <a:pt x="26674" y="34856"/>
                  </a:lnTo>
                  <a:lnTo>
                    <a:pt x="25670" y="35496"/>
                  </a:lnTo>
                  <a:lnTo>
                    <a:pt x="24666" y="35922"/>
                  </a:lnTo>
                  <a:lnTo>
                    <a:pt x="23536" y="36278"/>
                  </a:lnTo>
                  <a:lnTo>
                    <a:pt x="22406" y="36420"/>
                  </a:lnTo>
                  <a:lnTo>
                    <a:pt x="21277" y="36420"/>
                  </a:lnTo>
                  <a:lnTo>
                    <a:pt x="20084" y="36207"/>
                  </a:lnTo>
                  <a:lnTo>
                    <a:pt x="19582" y="35922"/>
                  </a:lnTo>
                  <a:lnTo>
                    <a:pt x="19080" y="35567"/>
                  </a:lnTo>
                  <a:lnTo>
                    <a:pt x="18641" y="35069"/>
                  </a:lnTo>
                  <a:lnTo>
                    <a:pt x="18264" y="34571"/>
                  </a:lnTo>
                  <a:lnTo>
                    <a:pt x="18139" y="33148"/>
                  </a:lnTo>
                  <a:lnTo>
                    <a:pt x="18139" y="31797"/>
                  </a:lnTo>
                  <a:lnTo>
                    <a:pt x="18390" y="30445"/>
                  </a:lnTo>
                  <a:lnTo>
                    <a:pt x="18704" y="29165"/>
                  </a:lnTo>
                  <a:lnTo>
                    <a:pt x="19206" y="27885"/>
                  </a:lnTo>
                  <a:lnTo>
                    <a:pt x="19770" y="26675"/>
                  </a:lnTo>
                  <a:lnTo>
                    <a:pt x="20398" y="25537"/>
                  </a:lnTo>
                  <a:lnTo>
                    <a:pt x="21026" y="24399"/>
                  </a:lnTo>
                  <a:lnTo>
                    <a:pt x="21277" y="24043"/>
                  </a:lnTo>
                  <a:lnTo>
                    <a:pt x="21465" y="23759"/>
                  </a:lnTo>
                  <a:lnTo>
                    <a:pt x="21653" y="23545"/>
                  </a:lnTo>
                  <a:lnTo>
                    <a:pt x="21904" y="23332"/>
                  </a:lnTo>
                  <a:lnTo>
                    <a:pt x="22155" y="23190"/>
                  </a:lnTo>
                  <a:lnTo>
                    <a:pt x="22469" y="23048"/>
                  </a:lnTo>
                  <a:lnTo>
                    <a:pt x="22846" y="22905"/>
                  </a:lnTo>
                  <a:lnTo>
                    <a:pt x="23348" y="22834"/>
                  </a:lnTo>
                  <a:lnTo>
                    <a:pt x="23348" y="22550"/>
                  </a:lnTo>
                  <a:lnTo>
                    <a:pt x="23285" y="22336"/>
                  </a:lnTo>
                  <a:lnTo>
                    <a:pt x="23097" y="22123"/>
                  </a:lnTo>
                  <a:lnTo>
                    <a:pt x="22909" y="22052"/>
                  </a:lnTo>
                  <a:lnTo>
                    <a:pt x="22093" y="22052"/>
                  </a:lnTo>
                  <a:lnTo>
                    <a:pt x="21402" y="22407"/>
                  </a:lnTo>
                  <a:lnTo>
                    <a:pt x="20712" y="22905"/>
                  </a:lnTo>
                  <a:lnTo>
                    <a:pt x="20210" y="23617"/>
                  </a:lnTo>
                  <a:lnTo>
                    <a:pt x="19708" y="24399"/>
                  </a:lnTo>
                  <a:lnTo>
                    <a:pt x="19268" y="25253"/>
                  </a:lnTo>
                  <a:lnTo>
                    <a:pt x="18829" y="26035"/>
                  </a:lnTo>
                  <a:lnTo>
                    <a:pt x="18452" y="26818"/>
                  </a:lnTo>
                  <a:lnTo>
                    <a:pt x="18139" y="27813"/>
                  </a:lnTo>
                  <a:lnTo>
                    <a:pt x="17762" y="28880"/>
                  </a:lnTo>
                  <a:lnTo>
                    <a:pt x="17448" y="29947"/>
                  </a:lnTo>
                  <a:lnTo>
                    <a:pt x="17197" y="31086"/>
                  </a:lnTo>
                  <a:lnTo>
                    <a:pt x="17072" y="32224"/>
                  </a:lnTo>
                  <a:lnTo>
                    <a:pt x="17134" y="33362"/>
                  </a:lnTo>
                  <a:lnTo>
                    <a:pt x="17323" y="34429"/>
                  </a:lnTo>
                  <a:lnTo>
                    <a:pt x="17762" y="35425"/>
                  </a:lnTo>
                  <a:lnTo>
                    <a:pt x="18390" y="36207"/>
                  </a:lnTo>
                  <a:lnTo>
                    <a:pt x="19080" y="36776"/>
                  </a:lnTo>
                  <a:lnTo>
                    <a:pt x="19833" y="37132"/>
                  </a:lnTo>
                  <a:lnTo>
                    <a:pt x="20712" y="37345"/>
                  </a:lnTo>
                  <a:lnTo>
                    <a:pt x="21591" y="37416"/>
                  </a:lnTo>
                  <a:lnTo>
                    <a:pt x="22469" y="37487"/>
                  </a:lnTo>
                  <a:lnTo>
                    <a:pt x="23411" y="37416"/>
                  </a:lnTo>
                  <a:lnTo>
                    <a:pt x="24289" y="37345"/>
                  </a:lnTo>
                  <a:lnTo>
                    <a:pt x="24854" y="37274"/>
                  </a:lnTo>
                  <a:lnTo>
                    <a:pt x="25419" y="37061"/>
                  </a:lnTo>
                  <a:lnTo>
                    <a:pt x="25984" y="36776"/>
                  </a:lnTo>
                  <a:lnTo>
                    <a:pt x="26486" y="36420"/>
                  </a:lnTo>
                  <a:lnTo>
                    <a:pt x="26988" y="35994"/>
                  </a:lnTo>
                  <a:lnTo>
                    <a:pt x="27490" y="35567"/>
                  </a:lnTo>
                  <a:lnTo>
                    <a:pt x="27992" y="35140"/>
                  </a:lnTo>
                  <a:lnTo>
                    <a:pt x="28494" y="34713"/>
                  </a:lnTo>
                  <a:lnTo>
                    <a:pt x="29122" y="35638"/>
                  </a:lnTo>
                  <a:lnTo>
                    <a:pt x="29687" y="36634"/>
                  </a:lnTo>
                  <a:lnTo>
                    <a:pt x="30063" y="37772"/>
                  </a:lnTo>
                  <a:lnTo>
                    <a:pt x="30189" y="38981"/>
                  </a:lnTo>
                  <a:lnTo>
                    <a:pt x="29247" y="40404"/>
                  </a:lnTo>
                  <a:lnTo>
                    <a:pt x="28369" y="41826"/>
                  </a:lnTo>
                  <a:lnTo>
                    <a:pt x="27365" y="43320"/>
                  </a:lnTo>
                  <a:lnTo>
                    <a:pt x="26360" y="44743"/>
                  </a:lnTo>
                  <a:lnTo>
                    <a:pt x="25231" y="46094"/>
                  </a:lnTo>
                  <a:lnTo>
                    <a:pt x="24038" y="47161"/>
                  </a:lnTo>
                  <a:lnTo>
                    <a:pt x="22720" y="48015"/>
                  </a:lnTo>
                  <a:lnTo>
                    <a:pt x="21214" y="48513"/>
                  </a:lnTo>
                  <a:lnTo>
                    <a:pt x="20084" y="48797"/>
                  </a:lnTo>
                  <a:lnTo>
                    <a:pt x="19017" y="48940"/>
                  </a:lnTo>
                  <a:lnTo>
                    <a:pt x="17950" y="49082"/>
                  </a:lnTo>
                  <a:lnTo>
                    <a:pt x="16883" y="49082"/>
                  </a:lnTo>
                  <a:lnTo>
                    <a:pt x="15816" y="49082"/>
                  </a:lnTo>
                  <a:lnTo>
                    <a:pt x="14750" y="48940"/>
                  </a:lnTo>
                  <a:lnTo>
                    <a:pt x="13683" y="48797"/>
                  </a:lnTo>
                  <a:lnTo>
                    <a:pt x="12678" y="48513"/>
                  </a:lnTo>
                  <a:lnTo>
                    <a:pt x="11611" y="48228"/>
                  </a:lnTo>
                  <a:lnTo>
                    <a:pt x="10607" y="47873"/>
                  </a:lnTo>
                  <a:lnTo>
                    <a:pt x="9603" y="47446"/>
                  </a:lnTo>
                  <a:lnTo>
                    <a:pt x="8599" y="46948"/>
                  </a:lnTo>
                  <a:lnTo>
                    <a:pt x="7595" y="46450"/>
                  </a:lnTo>
                  <a:lnTo>
                    <a:pt x="6591" y="45881"/>
                  </a:lnTo>
                  <a:lnTo>
                    <a:pt x="5649" y="45241"/>
                  </a:lnTo>
                  <a:lnTo>
                    <a:pt x="4645" y="44529"/>
                  </a:lnTo>
                  <a:lnTo>
                    <a:pt x="2888" y="42893"/>
                  </a:lnTo>
                  <a:lnTo>
                    <a:pt x="1632" y="40902"/>
                  </a:lnTo>
                  <a:lnTo>
                    <a:pt x="754" y="38697"/>
                  </a:lnTo>
                  <a:lnTo>
                    <a:pt x="189" y="36278"/>
                  </a:lnTo>
                  <a:lnTo>
                    <a:pt x="1" y="33789"/>
                  </a:lnTo>
                  <a:lnTo>
                    <a:pt x="63" y="31157"/>
                  </a:lnTo>
                  <a:lnTo>
                    <a:pt x="440" y="28596"/>
                  </a:lnTo>
                  <a:lnTo>
                    <a:pt x="942" y="26177"/>
                  </a:lnTo>
                  <a:lnTo>
                    <a:pt x="1381" y="24399"/>
                  </a:lnTo>
                  <a:lnTo>
                    <a:pt x="2009" y="22692"/>
                  </a:lnTo>
                  <a:lnTo>
                    <a:pt x="2699" y="20985"/>
                  </a:lnTo>
                  <a:lnTo>
                    <a:pt x="3578" y="19349"/>
                  </a:lnTo>
                  <a:lnTo>
                    <a:pt x="4519" y="17713"/>
                  </a:lnTo>
                  <a:lnTo>
                    <a:pt x="5524" y="16148"/>
                  </a:lnTo>
                  <a:lnTo>
                    <a:pt x="6653" y="14654"/>
                  </a:lnTo>
                  <a:lnTo>
                    <a:pt x="7846" y="13231"/>
                  </a:lnTo>
                  <a:lnTo>
                    <a:pt x="9101" y="11880"/>
                  </a:lnTo>
                  <a:lnTo>
                    <a:pt x="10419" y="10528"/>
                  </a:lnTo>
                  <a:lnTo>
                    <a:pt x="11737" y="9248"/>
                  </a:lnTo>
                  <a:lnTo>
                    <a:pt x="13118" y="8110"/>
                  </a:lnTo>
                  <a:lnTo>
                    <a:pt x="14561" y="6972"/>
                  </a:lnTo>
                  <a:lnTo>
                    <a:pt x="15942" y="5905"/>
                  </a:lnTo>
                  <a:lnTo>
                    <a:pt x="17386" y="4909"/>
                  </a:lnTo>
                  <a:lnTo>
                    <a:pt x="18766" y="3984"/>
                  </a:lnTo>
                  <a:lnTo>
                    <a:pt x="19708" y="3486"/>
                  </a:lnTo>
                  <a:lnTo>
                    <a:pt x="20649" y="2917"/>
                  </a:lnTo>
                  <a:lnTo>
                    <a:pt x="21528" y="2419"/>
                  </a:lnTo>
                  <a:lnTo>
                    <a:pt x="22469" y="1850"/>
                  </a:lnTo>
                  <a:lnTo>
                    <a:pt x="23411" y="1352"/>
                  </a:lnTo>
                  <a:lnTo>
                    <a:pt x="24352" y="854"/>
                  </a:lnTo>
                  <a:lnTo>
                    <a:pt x="25293" y="428"/>
                  </a:lnTo>
                  <a:lnTo>
                    <a:pt x="26298" y="1"/>
                  </a:lnTo>
                  <a:lnTo>
                    <a:pt x="26674" y="72"/>
                  </a:lnTo>
                  <a:lnTo>
                    <a:pt x="26988" y="428"/>
                  </a:lnTo>
                  <a:lnTo>
                    <a:pt x="27302" y="783"/>
                  </a:lnTo>
                  <a:lnTo>
                    <a:pt x="27616" y="1068"/>
                  </a:lnTo>
                  <a:close/>
                </a:path>
              </a:pathLst>
            </a:custGeom>
            <a:solidFill>
              <a:srgbClr val="BA75FF"/>
            </a:solidFill>
            <a:ln>
              <a:noFill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  <p:sp>
          <p:nvSpPr>
            <p:cNvPr id="25" name="Shape 151"/>
            <p:cNvSpPr/>
            <p:nvPr/>
          </p:nvSpPr>
          <p:spPr>
            <a:xfrm>
              <a:off x="1184600" y="951375"/>
              <a:ext cx="84775" cy="101400"/>
            </a:xfrm>
            <a:custGeom>
              <a:avLst/>
              <a:gdLst/>
              <a:ahLst/>
              <a:cxnLst/>
              <a:rect l="0" t="0" r="0" b="0"/>
              <a:pathLst>
                <a:path w="3391" h="4056" extrusionOk="0">
                  <a:moveTo>
                    <a:pt x="3265" y="854"/>
                  </a:moveTo>
                  <a:lnTo>
                    <a:pt x="3390" y="1637"/>
                  </a:lnTo>
                  <a:lnTo>
                    <a:pt x="3265" y="2277"/>
                  </a:lnTo>
                  <a:lnTo>
                    <a:pt x="2951" y="2988"/>
                  </a:lnTo>
                  <a:lnTo>
                    <a:pt x="2637" y="3557"/>
                  </a:lnTo>
                  <a:lnTo>
                    <a:pt x="2198" y="3842"/>
                  </a:lnTo>
                  <a:lnTo>
                    <a:pt x="1758" y="4055"/>
                  </a:lnTo>
                  <a:lnTo>
                    <a:pt x="1256" y="4055"/>
                  </a:lnTo>
                  <a:lnTo>
                    <a:pt x="817" y="3913"/>
                  </a:lnTo>
                  <a:lnTo>
                    <a:pt x="503" y="3557"/>
                  </a:lnTo>
                  <a:lnTo>
                    <a:pt x="315" y="3202"/>
                  </a:lnTo>
                  <a:lnTo>
                    <a:pt x="189" y="2775"/>
                  </a:lnTo>
                  <a:lnTo>
                    <a:pt x="1" y="2419"/>
                  </a:lnTo>
                  <a:lnTo>
                    <a:pt x="126" y="1637"/>
                  </a:lnTo>
                  <a:lnTo>
                    <a:pt x="503" y="997"/>
                  </a:lnTo>
                  <a:lnTo>
                    <a:pt x="1005" y="428"/>
                  </a:lnTo>
                  <a:lnTo>
                    <a:pt x="1507" y="1"/>
                  </a:lnTo>
                  <a:lnTo>
                    <a:pt x="2072" y="1"/>
                  </a:lnTo>
                  <a:lnTo>
                    <a:pt x="2574" y="72"/>
                  </a:lnTo>
                  <a:lnTo>
                    <a:pt x="3013" y="285"/>
                  </a:lnTo>
                  <a:lnTo>
                    <a:pt x="3265" y="8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  <p:sp>
          <p:nvSpPr>
            <p:cNvPr id="26" name="Shape 152"/>
            <p:cNvSpPr/>
            <p:nvPr/>
          </p:nvSpPr>
          <p:spPr>
            <a:xfrm>
              <a:off x="1807525" y="954925"/>
              <a:ext cx="153775" cy="58725"/>
            </a:xfrm>
            <a:custGeom>
              <a:avLst/>
              <a:gdLst/>
              <a:ahLst/>
              <a:cxnLst/>
              <a:rect l="0" t="0" r="0" b="0"/>
              <a:pathLst>
                <a:path w="6151" h="2349" extrusionOk="0">
                  <a:moveTo>
                    <a:pt x="6025" y="855"/>
                  </a:moveTo>
                  <a:lnTo>
                    <a:pt x="5398" y="1352"/>
                  </a:lnTo>
                  <a:lnTo>
                    <a:pt x="4770" y="1779"/>
                  </a:lnTo>
                  <a:lnTo>
                    <a:pt x="4080" y="2064"/>
                  </a:lnTo>
                  <a:lnTo>
                    <a:pt x="3327" y="2277"/>
                  </a:lnTo>
                  <a:lnTo>
                    <a:pt x="2573" y="2348"/>
                  </a:lnTo>
                  <a:lnTo>
                    <a:pt x="1820" y="2348"/>
                  </a:lnTo>
                  <a:lnTo>
                    <a:pt x="1067" y="2135"/>
                  </a:lnTo>
                  <a:lnTo>
                    <a:pt x="314" y="1850"/>
                  </a:lnTo>
                  <a:lnTo>
                    <a:pt x="189" y="1708"/>
                  </a:lnTo>
                  <a:lnTo>
                    <a:pt x="63" y="1495"/>
                  </a:lnTo>
                  <a:lnTo>
                    <a:pt x="0" y="1352"/>
                  </a:lnTo>
                  <a:lnTo>
                    <a:pt x="126" y="1139"/>
                  </a:lnTo>
                  <a:lnTo>
                    <a:pt x="816" y="1352"/>
                  </a:lnTo>
                  <a:lnTo>
                    <a:pt x="1507" y="1495"/>
                  </a:lnTo>
                  <a:lnTo>
                    <a:pt x="2260" y="1495"/>
                  </a:lnTo>
                  <a:lnTo>
                    <a:pt x="2950" y="1424"/>
                  </a:lnTo>
                  <a:lnTo>
                    <a:pt x="3703" y="1210"/>
                  </a:lnTo>
                  <a:lnTo>
                    <a:pt x="4394" y="926"/>
                  </a:lnTo>
                  <a:lnTo>
                    <a:pt x="5021" y="499"/>
                  </a:lnTo>
                  <a:lnTo>
                    <a:pt x="5586" y="1"/>
                  </a:lnTo>
                  <a:lnTo>
                    <a:pt x="5900" y="72"/>
                  </a:lnTo>
                  <a:lnTo>
                    <a:pt x="6088" y="286"/>
                  </a:lnTo>
                  <a:lnTo>
                    <a:pt x="6151" y="570"/>
                  </a:lnTo>
                  <a:lnTo>
                    <a:pt x="6025" y="8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  <p:sp>
          <p:nvSpPr>
            <p:cNvPr id="27" name="Shape 153"/>
            <p:cNvSpPr/>
            <p:nvPr/>
          </p:nvSpPr>
          <p:spPr>
            <a:xfrm>
              <a:off x="1394850" y="956725"/>
              <a:ext cx="166350" cy="60475"/>
            </a:xfrm>
            <a:custGeom>
              <a:avLst/>
              <a:gdLst/>
              <a:ahLst/>
              <a:cxnLst/>
              <a:rect l="0" t="0" r="0" b="0"/>
              <a:pathLst>
                <a:path w="6654" h="2419" extrusionOk="0">
                  <a:moveTo>
                    <a:pt x="6654" y="1707"/>
                  </a:moveTo>
                  <a:lnTo>
                    <a:pt x="6654" y="2063"/>
                  </a:lnTo>
                  <a:lnTo>
                    <a:pt x="6403" y="2134"/>
                  </a:lnTo>
                  <a:lnTo>
                    <a:pt x="6152" y="2276"/>
                  </a:lnTo>
                  <a:lnTo>
                    <a:pt x="5963" y="2419"/>
                  </a:lnTo>
                  <a:lnTo>
                    <a:pt x="5147" y="2419"/>
                  </a:lnTo>
                  <a:lnTo>
                    <a:pt x="4332" y="2347"/>
                  </a:lnTo>
                  <a:lnTo>
                    <a:pt x="3516" y="2276"/>
                  </a:lnTo>
                  <a:lnTo>
                    <a:pt x="2762" y="2063"/>
                  </a:lnTo>
                  <a:lnTo>
                    <a:pt x="2009" y="1850"/>
                  </a:lnTo>
                  <a:lnTo>
                    <a:pt x="1256" y="1494"/>
                  </a:lnTo>
                  <a:lnTo>
                    <a:pt x="629" y="996"/>
                  </a:lnTo>
                  <a:lnTo>
                    <a:pt x="1" y="427"/>
                  </a:lnTo>
                  <a:lnTo>
                    <a:pt x="127" y="0"/>
                  </a:lnTo>
                  <a:lnTo>
                    <a:pt x="880" y="427"/>
                  </a:lnTo>
                  <a:lnTo>
                    <a:pt x="1633" y="854"/>
                  </a:lnTo>
                  <a:lnTo>
                    <a:pt x="2449" y="1138"/>
                  </a:lnTo>
                  <a:lnTo>
                    <a:pt x="3265" y="1352"/>
                  </a:lnTo>
                  <a:lnTo>
                    <a:pt x="4080" y="1494"/>
                  </a:lnTo>
                  <a:lnTo>
                    <a:pt x="4959" y="1636"/>
                  </a:lnTo>
                  <a:lnTo>
                    <a:pt x="5775" y="1707"/>
                  </a:lnTo>
                  <a:lnTo>
                    <a:pt x="6654" y="17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  <p:sp>
          <p:nvSpPr>
            <p:cNvPr id="28" name="Shape 154"/>
            <p:cNvSpPr/>
            <p:nvPr/>
          </p:nvSpPr>
          <p:spPr>
            <a:xfrm>
              <a:off x="1587850" y="1082975"/>
              <a:ext cx="160075" cy="81825"/>
            </a:xfrm>
            <a:custGeom>
              <a:avLst/>
              <a:gdLst/>
              <a:ahLst/>
              <a:cxnLst/>
              <a:rect l="0" t="0" r="0" b="0"/>
              <a:pathLst>
                <a:path w="6403" h="3273" extrusionOk="0">
                  <a:moveTo>
                    <a:pt x="1507" y="2561"/>
                  </a:moveTo>
                  <a:lnTo>
                    <a:pt x="1883" y="2490"/>
                  </a:lnTo>
                  <a:lnTo>
                    <a:pt x="2323" y="2419"/>
                  </a:lnTo>
                  <a:lnTo>
                    <a:pt x="2699" y="2277"/>
                  </a:lnTo>
                  <a:lnTo>
                    <a:pt x="3139" y="2206"/>
                  </a:lnTo>
                  <a:lnTo>
                    <a:pt x="3578" y="2063"/>
                  </a:lnTo>
                  <a:lnTo>
                    <a:pt x="4017" y="2063"/>
                  </a:lnTo>
                  <a:lnTo>
                    <a:pt x="4394" y="1992"/>
                  </a:lnTo>
                  <a:lnTo>
                    <a:pt x="4833" y="2063"/>
                  </a:lnTo>
                  <a:lnTo>
                    <a:pt x="5210" y="1850"/>
                  </a:lnTo>
                  <a:lnTo>
                    <a:pt x="5649" y="1494"/>
                  </a:lnTo>
                  <a:lnTo>
                    <a:pt x="6026" y="1281"/>
                  </a:lnTo>
                  <a:lnTo>
                    <a:pt x="6402" y="1565"/>
                  </a:lnTo>
                  <a:lnTo>
                    <a:pt x="6277" y="2206"/>
                  </a:lnTo>
                  <a:lnTo>
                    <a:pt x="5900" y="2632"/>
                  </a:lnTo>
                  <a:lnTo>
                    <a:pt x="5335" y="2988"/>
                  </a:lnTo>
                  <a:lnTo>
                    <a:pt x="4833" y="3201"/>
                  </a:lnTo>
                  <a:lnTo>
                    <a:pt x="4206" y="3130"/>
                  </a:lnTo>
                  <a:lnTo>
                    <a:pt x="3515" y="3130"/>
                  </a:lnTo>
                  <a:lnTo>
                    <a:pt x="2825" y="3201"/>
                  </a:lnTo>
                  <a:lnTo>
                    <a:pt x="2135" y="3273"/>
                  </a:lnTo>
                  <a:lnTo>
                    <a:pt x="1507" y="3273"/>
                  </a:lnTo>
                  <a:lnTo>
                    <a:pt x="879" y="3059"/>
                  </a:lnTo>
                  <a:lnTo>
                    <a:pt x="377" y="2632"/>
                  </a:lnTo>
                  <a:lnTo>
                    <a:pt x="1" y="1850"/>
                  </a:lnTo>
                  <a:lnTo>
                    <a:pt x="1" y="1352"/>
                  </a:lnTo>
                  <a:lnTo>
                    <a:pt x="63" y="925"/>
                  </a:lnTo>
                  <a:lnTo>
                    <a:pt x="126" y="498"/>
                  </a:lnTo>
                  <a:lnTo>
                    <a:pt x="252" y="1"/>
                  </a:lnTo>
                  <a:lnTo>
                    <a:pt x="691" y="427"/>
                  </a:lnTo>
                  <a:lnTo>
                    <a:pt x="691" y="1281"/>
                  </a:lnTo>
                  <a:lnTo>
                    <a:pt x="817" y="2134"/>
                  </a:lnTo>
                  <a:lnTo>
                    <a:pt x="1507" y="25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  <p:sp>
          <p:nvSpPr>
            <p:cNvPr id="29" name="Shape 155"/>
            <p:cNvSpPr/>
            <p:nvPr/>
          </p:nvSpPr>
          <p:spPr>
            <a:xfrm>
              <a:off x="2210750" y="1161225"/>
              <a:ext cx="260500" cy="579750"/>
            </a:xfrm>
            <a:custGeom>
              <a:avLst/>
              <a:gdLst/>
              <a:ahLst/>
              <a:cxnLst/>
              <a:rect l="0" t="0" r="0" b="0"/>
              <a:pathLst>
                <a:path w="10420" h="23190" extrusionOk="0">
                  <a:moveTo>
                    <a:pt x="7532" y="6331"/>
                  </a:moveTo>
                  <a:lnTo>
                    <a:pt x="8474" y="8181"/>
                  </a:lnTo>
                  <a:lnTo>
                    <a:pt x="9227" y="10172"/>
                  </a:lnTo>
                  <a:lnTo>
                    <a:pt x="9792" y="12235"/>
                  </a:lnTo>
                  <a:lnTo>
                    <a:pt x="10168" y="14440"/>
                  </a:lnTo>
                  <a:lnTo>
                    <a:pt x="10357" y="16645"/>
                  </a:lnTo>
                  <a:lnTo>
                    <a:pt x="10419" y="18850"/>
                  </a:lnTo>
                  <a:lnTo>
                    <a:pt x="10231" y="21055"/>
                  </a:lnTo>
                  <a:lnTo>
                    <a:pt x="9917" y="23189"/>
                  </a:lnTo>
                  <a:lnTo>
                    <a:pt x="9227" y="22122"/>
                  </a:lnTo>
                  <a:lnTo>
                    <a:pt x="8474" y="21055"/>
                  </a:lnTo>
                  <a:lnTo>
                    <a:pt x="7658" y="19988"/>
                  </a:lnTo>
                  <a:lnTo>
                    <a:pt x="6905" y="18921"/>
                  </a:lnTo>
                  <a:lnTo>
                    <a:pt x="6152" y="17854"/>
                  </a:lnTo>
                  <a:lnTo>
                    <a:pt x="5461" y="16716"/>
                  </a:lnTo>
                  <a:lnTo>
                    <a:pt x="4834" y="15649"/>
                  </a:lnTo>
                  <a:lnTo>
                    <a:pt x="4269" y="14440"/>
                  </a:lnTo>
                  <a:lnTo>
                    <a:pt x="3578" y="13444"/>
                  </a:lnTo>
                  <a:lnTo>
                    <a:pt x="2888" y="12377"/>
                  </a:lnTo>
                  <a:lnTo>
                    <a:pt x="2260" y="11310"/>
                  </a:lnTo>
                  <a:lnTo>
                    <a:pt x="1758" y="10172"/>
                  </a:lnTo>
                  <a:lnTo>
                    <a:pt x="1256" y="9034"/>
                  </a:lnTo>
                  <a:lnTo>
                    <a:pt x="754" y="7896"/>
                  </a:lnTo>
                  <a:lnTo>
                    <a:pt x="378" y="6758"/>
                  </a:lnTo>
                  <a:lnTo>
                    <a:pt x="1" y="5549"/>
                  </a:lnTo>
                  <a:lnTo>
                    <a:pt x="3014" y="0"/>
                  </a:lnTo>
                  <a:lnTo>
                    <a:pt x="3767" y="498"/>
                  </a:lnTo>
                  <a:lnTo>
                    <a:pt x="4457" y="1210"/>
                  </a:lnTo>
                  <a:lnTo>
                    <a:pt x="5022" y="1921"/>
                  </a:lnTo>
                  <a:lnTo>
                    <a:pt x="5587" y="2774"/>
                  </a:lnTo>
                  <a:lnTo>
                    <a:pt x="6089" y="3699"/>
                  </a:lnTo>
                  <a:lnTo>
                    <a:pt x="6591" y="4553"/>
                  </a:lnTo>
                  <a:lnTo>
                    <a:pt x="7093" y="5477"/>
                  </a:lnTo>
                  <a:lnTo>
                    <a:pt x="7532" y="6331"/>
                  </a:lnTo>
                  <a:close/>
                </a:path>
              </a:pathLst>
            </a:custGeom>
            <a:solidFill>
              <a:srgbClr val="BA75FF"/>
            </a:solidFill>
            <a:ln>
              <a:noFill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  <p:sp>
          <p:nvSpPr>
            <p:cNvPr id="30" name="Shape 156"/>
            <p:cNvSpPr/>
            <p:nvPr/>
          </p:nvSpPr>
          <p:spPr>
            <a:xfrm>
              <a:off x="1725925" y="1173675"/>
              <a:ext cx="134975" cy="74700"/>
            </a:xfrm>
            <a:custGeom>
              <a:avLst/>
              <a:gdLst/>
              <a:ahLst/>
              <a:cxnLst/>
              <a:rect l="0" t="0" r="0" b="0"/>
              <a:pathLst>
                <a:path w="5399" h="2988" extrusionOk="0">
                  <a:moveTo>
                    <a:pt x="5398" y="640"/>
                  </a:moveTo>
                  <a:lnTo>
                    <a:pt x="5147" y="854"/>
                  </a:lnTo>
                  <a:lnTo>
                    <a:pt x="4645" y="1138"/>
                  </a:lnTo>
                  <a:lnTo>
                    <a:pt x="4017" y="1494"/>
                  </a:lnTo>
                  <a:lnTo>
                    <a:pt x="3264" y="1850"/>
                  </a:lnTo>
                  <a:lnTo>
                    <a:pt x="2448" y="2205"/>
                  </a:lnTo>
                  <a:lnTo>
                    <a:pt x="1695" y="2561"/>
                  </a:lnTo>
                  <a:lnTo>
                    <a:pt x="1005" y="2774"/>
                  </a:lnTo>
                  <a:lnTo>
                    <a:pt x="440" y="2988"/>
                  </a:lnTo>
                  <a:lnTo>
                    <a:pt x="1" y="2561"/>
                  </a:lnTo>
                  <a:lnTo>
                    <a:pt x="566" y="2205"/>
                  </a:lnTo>
                  <a:lnTo>
                    <a:pt x="1130" y="1850"/>
                  </a:lnTo>
                  <a:lnTo>
                    <a:pt x="1695" y="1494"/>
                  </a:lnTo>
                  <a:lnTo>
                    <a:pt x="2260" y="1138"/>
                  </a:lnTo>
                  <a:lnTo>
                    <a:pt x="2888" y="854"/>
                  </a:lnTo>
                  <a:lnTo>
                    <a:pt x="3515" y="569"/>
                  </a:lnTo>
                  <a:lnTo>
                    <a:pt x="4080" y="285"/>
                  </a:lnTo>
                  <a:lnTo>
                    <a:pt x="4708" y="0"/>
                  </a:lnTo>
                  <a:lnTo>
                    <a:pt x="4959" y="71"/>
                  </a:lnTo>
                  <a:lnTo>
                    <a:pt x="5147" y="214"/>
                  </a:lnTo>
                  <a:lnTo>
                    <a:pt x="5335" y="356"/>
                  </a:lnTo>
                  <a:lnTo>
                    <a:pt x="5398" y="6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  <p:sp>
          <p:nvSpPr>
            <p:cNvPr id="31" name="Shape 157"/>
            <p:cNvSpPr/>
            <p:nvPr/>
          </p:nvSpPr>
          <p:spPr>
            <a:xfrm>
              <a:off x="2061700" y="1312375"/>
              <a:ext cx="417400" cy="969200"/>
            </a:xfrm>
            <a:custGeom>
              <a:avLst/>
              <a:gdLst/>
              <a:ahLst/>
              <a:cxnLst/>
              <a:rect l="0" t="0" r="0" b="0"/>
              <a:pathLst>
                <a:path w="16696" h="38768" extrusionOk="0">
                  <a:moveTo>
                    <a:pt x="5084" y="1"/>
                  </a:moveTo>
                  <a:lnTo>
                    <a:pt x="5649" y="1708"/>
                  </a:lnTo>
                  <a:lnTo>
                    <a:pt x="6340" y="3415"/>
                  </a:lnTo>
                  <a:lnTo>
                    <a:pt x="7155" y="4980"/>
                  </a:lnTo>
                  <a:lnTo>
                    <a:pt x="8034" y="6616"/>
                  </a:lnTo>
                  <a:lnTo>
                    <a:pt x="8913" y="8181"/>
                  </a:lnTo>
                  <a:lnTo>
                    <a:pt x="9854" y="9746"/>
                  </a:lnTo>
                  <a:lnTo>
                    <a:pt x="10796" y="11311"/>
                  </a:lnTo>
                  <a:lnTo>
                    <a:pt x="11674" y="12875"/>
                  </a:lnTo>
                  <a:lnTo>
                    <a:pt x="13118" y="14440"/>
                  </a:lnTo>
                  <a:lnTo>
                    <a:pt x="14247" y="16148"/>
                  </a:lnTo>
                  <a:lnTo>
                    <a:pt x="15189" y="17926"/>
                  </a:lnTo>
                  <a:lnTo>
                    <a:pt x="15879" y="19918"/>
                  </a:lnTo>
                  <a:lnTo>
                    <a:pt x="16381" y="21909"/>
                  </a:lnTo>
                  <a:lnTo>
                    <a:pt x="16632" y="24043"/>
                  </a:lnTo>
                  <a:lnTo>
                    <a:pt x="16695" y="26177"/>
                  </a:lnTo>
                  <a:lnTo>
                    <a:pt x="16570" y="28453"/>
                  </a:lnTo>
                  <a:lnTo>
                    <a:pt x="16256" y="29805"/>
                  </a:lnTo>
                  <a:lnTo>
                    <a:pt x="15942" y="31228"/>
                  </a:lnTo>
                  <a:lnTo>
                    <a:pt x="15565" y="32579"/>
                  </a:lnTo>
                  <a:lnTo>
                    <a:pt x="15126" y="33859"/>
                  </a:lnTo>
                  <a:lnTo>
                    <a:pt x="14561" y="35140"/>
                  </a:lnTo>
                  <a:lnTo>
                    <a:pt x="13871" y="36349"/>
                  </a:lnTo>
                  <a:lnTo>
                    <a:pt x="13055" y="37416"/>
                  </a:lnTo>
                  <a:lnTo>
                    <a:pt x="12114" y="38483"/>
                  </a:lnTo>
                  <a:lnTo>
                    <a:pt x="10796" y="38768"/>
                  </a:lnTo>
                  <a:lnTo>
                    <a:pt x="9540" y="38768"/>
                  </a:lnTo>
                  <a:lnTo>
                    <a:pt x="8285" y="38483"/>
                  </a:lnTo>
                  <a:lnTo>
                    <a:pt x="7155" y="37985"/>
                  </a:lnTo>
                  <a:lnTo>
                    <a:pt x="6026" y="37203"/>
                  </a:lnTo>
                  <a:lnTo>
                    <a:pt x="4959" y="36349"/>
                  </a:lnTo>
                  <a:lnTo>
                    <a:pt x="3955" y="35353"/>
                  </a:lnTo>
                  <a:lnTo>
                    <a:pt x="3013" y="34286"/>
                  </a:lnTo>
                  <a:lnTo>
                    <a:pt x="2009" y="32366"/>
                  </a:lnTo>
                  <a:lnTo>
                    <a:pt x="1193" y="30303"/>
                  </a:lnTo>
                  <a:lnTo>
                    <a:pt x="628" y="28169"/>
                  </a:lnTo>
                  <a:lnTo>
                    <a:pt x="252" y="25893"/>
                  </a:lnTo>
                  <a:lnTo>
                    <a:pt x="63" y="23545"/>
                  </a:lnTo>
                  <a:lnTo>
                    <a:pt x="1" y="21198"/>
                  </a:lnTo>
                  <a:lnTo>
                    <a:pt x="63" y="18851"/>
                  </a:lnTo>
                  <a:lnTo>
                    <a:pt x="189" y="16503"/>
                  </a:lnTo>
                  <a:lnTo>
                    <a:pt x="754" y="5905"/>
                  </a:lnTo>
                  <a:lnTo>
                    <a:pt x="691" y="4695"/>
                  </a:lnTo>
                  <a:lnTo>
                    <a:pt x="565" y="3557"/>
                  </a:lnTo>
                  <a:lnTo>
                    <a:pt x="377" y="2419"/>
                  </a:lnTo>
                  <a:lnTo>
                    <a:pt x="189" y="1281"/>
                  </a:lnTo>
                  <a:lnTo>
                    <a:pt x="879" y="1352"/>
                  </a:lnTo>
                  <a:lnTo>
                    <a:pt x="1507" y="1352"/>
                  </a:lnTo>
                  <a:lnTo>
                    <a:pt x="2135" y="1210"/>
                  </a:lnTo>
                  <a:lnTo>
                    <a:pt x="2699" y="996"/>
                  </a:lnTo>
                  <a:lnTo>
                    <a:pt x="3327" y="712"/>
                  </a:lnTo>
                  <a:lnTo>
                    <a:pt x="3892" y="427"/>
                  </a:lnTo>
                  <a:lnTo>
                    <a:pt x="4457" y="21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BA75FF"/>
            </a:solidFill>
            <a:ln>
              <a:noFill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  <p:sp>
          <p:nvSpPr>
            <p:cNvPr id="32" name="Shape 158"/>
            <p:cNvSpPr/>
            <p:nvPr/>
          </p:nvSpPr>
          <p:spPr>
            <a:xfrm>
              <a:off x="1358775" y="1335500"/>
              <a:ext cx="75350" cy="176075"/>
            </a:xfrm>
            <a:custGeom>
              <a:avLst/>
              <a:gdLst/>
              <a:ahLst/>
              <a:cxnLst/>
              <a:rect l="0" t="0" r="0" b="0"/>
              <a:pathLst>
                <a:path w="3014" h="7043" extrusionOk="0">
                  <a:moveTo>
                    <a:pt x="3013" y="6331"/>
                  </a:moveTo>
                  <a:lnTo>
                    <a:pt x="879" y="7042"/>
                  </a:lnTo>
                  <a:lnTo>
                    <a:pt x="565" y="5335"/>
                  </a:lnTo>
                  <a:lnTo>
                    <a:pt x="189" y="3557"/>
                  </a:lnTo>
                  <a:lnTo>
                    <a:pt x="0" y="1779"/>
                  </a:lnTo>
                  <a:lnTo>
                    <a:pt x="440" y="0"/>
                  </a:lnTo>
                  <a:lnTo>
                    <a:pt x="1067" y="640"/>
                  </a:lnTo>
                  <a:lnTo>
                    <a:pt x="1632" y="1423"/>
                  </a:lnTo>
                  <a:lnTo>
                    <a:pt x="2009" y="2134"/>
                  </a:lnTo>
                  <a:lnTo>
                    <a:pt x="2385" y="2917"/>
                  </a:lnTo>
                  <a:lnTo>
                    <a:pt x="2636" y="3770"/>
                  </a:lnTo>
                  <a:lnTo>
                    <a:pt x="2825" y="4624"/>
                  </a:lnTo>
                  <a:lnTo>
                    <a:pt x="2950" y="5477"/>
                  </a:lnTo>
                  <a:lnTo>
                    <a:pt x="3013" y="63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  <p:sp>
          <p:nvSpPr>
            <p:cNvPr id="33" name="Shape 159"/>
            <p:cNvSpPr/>
            <p:nvPr/>
          </p:nvSpPr>
          <p:spPr>
            <a:xfrm>
              <a:off x="1223825" y="1525775"/>
              <a:ext cx="320125" cy="352125"/>
            </a:xfrm>
            <a:custGeom>
              <a:avLst/>
              <a:gdLst/>
              <a:ahLst/>
              <a:cxnLst/>
              <a:rect l="0" t="0" r="0" b="0"/>
              <a:pathLst>
                <a:path w="12805" h="14085" extrusionOk="0">
                  <a:moveTo>
                    <a:pt x="8348" y="996"/>
                  </a:moveTo>
                  <a:lnTo>
                    <a:pt x="8097" y="1281"/>
                  </a:lnTo>
                  <a:lnTo>
                    <a:pt x="7783" y="1565"/>
                  </a:lnTo>
                  <a:lnTo>
                    <a:pt x="7470" y="1779"/>
                  </a:lnTo>
                  <a:lnTo>
                    <a:pt x="7156" y="2063"/>
                  </a:lnTo>
                  <a:lnTo>
                    <a:pt x="6842" y="2277"/>
                  </a:lnTo>
                  <a:lnTo>
                    <a:pt x="6591" y="2561"/>
                  </a:lnTo>
                  <a:lnTo>
                    <a:pt x="6465" y="2988"/>
                  </a:lnTo>
                  <a:lnTo>
                    <a:pt x="6403" y="3415"/>
                  </a:lnTo>
                  <a:lnTo>
                    <a:pt x="6905" y="3699"/>
                  </a:lnTo>
                  <a:lnTo>
                    <a:pt x="7344" y="3913"/>
                  </a:lnTo>
                  <a:lnTo>
                    <a:pt x="7846" y="4126"/>
                  </a:lnTo>
                  <a:lnTo>
                    <a:pt x="8348" y="4268"/>
                  </a:lnTo>
                  <a:lnTo>
                    <a:pt x="8850" y="4482"/>
                  </a:lnTo>
                  <a:lnTo>
                    <a:pt x="9352" y="4695"/>
                  </a:lnTo>
                  <a:lnTo>
                    <a:pt x="9792" y="4980"/>
                  </a:lnTo>
                  <a:lnTo>
                    <a:pt x="10231" y="5335"/>
                  </a:lnTo>
                  <a:lnTo>
                    <a:pt x="10482" y="5549"/>
                  </a:lnTo>
                  <a:lnTo>
                    <a:pt x="10796" y="5833"/>
                  </a:lnTo>
                  <a:lnTo>
                    <a:pt x="11110" y="6118"/>
                  </a:lnTo>
                  <a:lnTo>
                    <a:pt x="11424" y="6473"/>
                  </a:lnTo>
                  <a:lnTo>
                    <a:pt x="11675" y="6758"/>
                  </a:lnTo>
                  <a:lnTo>
                    <a:pt x="11926" y="7114"/>
                  </a:lnTo>
                  <a:lnTo>
                    <a:pt x="12114" y="7469"/>
                  </a:lnTo>
                  <a:lnTo>
                    <a:pt x="12239" y="7825"/>
                  </a:lnTo>
                  <a:lnTo>
                    <a:pt x="11800" y="7754"/>
                  </a:lnTo>
                  <a:lnTo>
                    <a:pt x="11424" y="7825"/>
                  </a:lnTo>
                  <a:lnTo>
                    <a:pt x="11110" y="8038"/>
                  </a:lnTo>
                  <a:lnTo>
                    <a:pt x="10921" y="8252"/>
                  </a:lnTo>
                  <a:lnTo>
                    <a:pt x="11361" y="8750"/>
                  </a:lnTo>
                  <a:lnTo>
                    <a:pt x="11737" y="9248"/>
                  </a:lnTo>
                  <a:lnTo>
                    <a:pt x="12114" y="9817"/>
                  </a:lnTo>
                  <a:lnTo>
                    <a:pt x="12365" y="10386"/>
                  </a:lnTo>
                  <a:lnTo>
                    <a:pt x="12553" y="11026"/>
                  </a:lnTo>
                  <a:lnTo>
                    <a:pt x="12742" y="11666"/>
                  </a:lnTo>
                  <a:lnTo>
                    <a:pt x="12804" y="12377"/>
                  </a:lnTo>
                  <a:lnTo>
                    <a:pt x="12804" y="13089"/>
                  </a:lnTo>
                  <a:lnTo>
                    <a:pt x="12177" y="12520"/>
                  </a:lnTo>
                  <a:lnTo>
                    <a:pt x="11486" y="11951"/>
                  </a:lnTo>
                  <a:lnTo>
                    <a:pt x="10733" y="11382"/>
                  </a:lnTo>
                  <a:lnTo>
                    <a:pt x="9980" y="10955"/>
                  </a:lnTo>
                  <a:lnTo>
                    <a:pt x="9227" y="10599"/>
                  </a:lnTo>
                  <a:lnTo>
                    <a:pt x="8348" y="10457"/>
                  </a:lnTo>
                  <a:lnTo>
                    <a:pt x="7470" y="10457"/>
                  </a:lnTo>
                  <a:lnTo>
                    <a:pt x="6528" y="10670"/>
                  </a:lnTo>
                  <a:lnTo>
                    <a:pt x="5901" y="10955"/>
                  </a:lnTo>
                  <a:lnTo>
                    <a:pt x="5273" y="11382"/>
                  </a:lnTo>
                  <a:lnTo>
                    <a:pt x="4708" y="11879"/>
                  </a:lnTo>
                  <a:lnTo>
                    <a:pt x="4143" y="12377"/>
                  </a:lnTo>
                  <a:lnTo>
                    <a:pt x="3578" y="12875"/>
                  </a:lnTo>
                  <a:lnTo>
                    <a:pt x="3014" y="13302"/>
                  </a:lnTo>
                  <a:lnTo>
                    <a:pt x="2449" y="13729"/>
                  </a:lnTo>
                  <a:lnTo>
                    <a:pt x="1821" y="14085"/>
                  </a:lnTo>
                  <a:lnTo>
                    <a:pt x="1444" y="13089"/>
                  </a:lnTo>
                  <a:lnTo>
                    <a:pt x="1005" y="12164"/>
                  </a:lnTo>
                  <a:lnTo>
                    <a:pt x="503" y="11168"/>
                  </a:lnTo>
                  <a:lnTo>
                    <a:pt x="1" y="10243"/>
                  </a:lnTo>
                  <a:lnTo>
                    <a:pt x="252" y="8963"/>
                  </a:lnTo>
                  <a:lnTo>
                    <a:pt x="566" y="7683"/>
                  </a:lnTo>
                  <a:lnTo>
                    <a:pt x="942" y="6402"/>
                  </a:lnTo>
                  <a:lnTo>
                    <a:pt x="1444" y="5193"/>
                  </a:lnTo>
                  <a:lnTo>
                    <a:pt x="2072" y="3984"/>
                  </a:lnTo>
                  <a:lnTo>
                    <a:pt x="2825" y="2917"/>
                  </a:lnTo>
                  <a:lnTo>
                    <a:pt x="3704" y="1992"/>
                  </a:lnTo>
                  <a:lnTo>
                    <a:pt x="4771" y="1139"/>
                  </a:lnTo>
                  <a:lnTo>
                    <a:pt x="5273" y="996"/>
                  </a:lnTo>
                  <a:lnTo>
                    <a:pt x="5775" y="854"/>
                  </a:lnTo>
                  <a:lnTo>
                    <a:pt x="6277" y="712"/>
                  </a:lnTo>
                  <a:lnTo>
                    <a:pt x="6779" y="569"/>
                  </a:lnTo>
                  <a:lnTo>
                    <a:pt x="7281" y="356"/>
                  </a:lnTo>
                  <a:lnTo>
                    <a:pt x="7783" y="214"/>
                  </a:lnTo>
                  <a:lnTo>
                    <a:pt x="8285" y="72"/>
                  </a:lnTo>
                  <a:lnTo>
                    <a:pt x="8788" y="0"/>
                  </a:lnTo>
                  <a:lnTo>
                    <a:pt x="8348" y="996"/>
                  </a:lnTo>
                  <a:close/>
                </a:path>
              </a:pathLst>
            </a:custGeom>
            <a:solidFill>
              <a:srgbClr val="8C3F2B"/>
            </a:solidFill>
            <a:ln>
              <a:noFill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  <p:sp>
          <p:nvSpPr>
            <p:cNvPr id="34" name="Shape 160"/>
            <p:cNvSpPr/>
            <p:nvPr/>
          </p:nvSpPr>
          <p:spPr>
            <a:xfrm>
              <a:off x="1474875" y="1522225"/>
              <a:ext cx="28275" cy="69375"/>
            </a:xfrm>
            <a:custGeom>
              <a:avLst/>
              <a:gdLst/>
              <a:ahLst/>
              <a:cxnLst/>
              <a:rect l="0" t="0" r="0" b="0"/>
              <a:pathLst>
                <a:path w="1131" h="2775" extrusionOk="0">
                  <a:moveTo>
                    <a:pt x="942" y="783"/>
                  </a:moveTo>
                  <a:lnTo>
                    <a:pt x="1131" y="1494"/>
                  </a:lnTo>
                  <a:lnTo>
                    <a:pt x="1068" y="2063"/>
                  </a:lnTo>
                  <a:lnTo>
                    <a:pt x="817" y="2561"/>
                  </a:lnTo>
                  <a:lnTo>
                    <a:pt x="377" y="2774"/>
                  </a:lnTo>
                  <a:lnTo>
                    <a:pt x="126" y="2134"/>
                  </a:lnTo>
                  <a:lnTo>
                    <a:pt x="1" y="1423"/>
                  </a:lnTo>
                  <a:lnTo>
                    <a:pt x="126" y="711"/>
                  </a:lnTo>
                  <a:lnTo>
                    <a:pt x="377" y="0"/>
                  </a:lnTo>
                  <a:lnTo>
                    <a:pt x="628" y="71"/>
                  </a:lnTo>
                  <a:lnTo>
                    <a:pt x="754" y="285"/>
                  </a:lnTo>
                  <a:lnTo>
                    <a:pt x="879" y="498"/>
                  </a:lnTo>
                  <a:lnTo>
                    <a:pt x="942" y="783"/>
                  </a:lnTo>
                  <a:close/>
                </a:path>
              </a:pathLst>
            </a:custGeom>
            <a:solidFill>
              <a:srgbClr val="8C3F2B"/>
            </a:solidFill>
            <a:ln>
              <a:noFill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  <p:sp>
          <p:nvSpPr>
            <p:cNvPr id="35" name="Shape 161"/>
            <p:cNvSpPr/>
            <p:nvPr/>
          </p:nvSpPr>
          <p:spPr>
            <a:xfrm>
              <a:off x="1426250" y="1570225"/>
              <a:ext cx="53375" cy="60500"/>
            </a:xfrm>
            <a:custGeom>
              <a:avLst/>
              <a:gdLst/>
              <a:ahLst/>
              <a:cxnLst/>
              <a:rect l="0" t="0" r="0" b="0"/>
              <a:pathLst>
                <a:path w="2135" h="2420" extrusionOk="0">
                  <a:moveTo>
                    <a:pt x="2134" y="2419"/>
                  </a:moveTo>
                  <a:lnTo>
                    <a:pt x="1883" y="2206"/>
                  </a:lnTo>
                  <a:lnTo>
                    <a:pt x="1632" y="1992"/>
                  </a:lnTo>
                  <a:lnTo>
                    <a:pt x="1381" y="1850"/>
                  </a:lnTo>
                  <a:lnTo>
                    <a:pt x="1130" y="1708"/>
                  </a:lnTo>
                  <a:lnTo>
                    <a:pt x="879" y="1566"/>
                  </a:lnTo>
                  <a:lnTo>
                    <a:pt x="565" y="1423"/>
                  </a:lnTo>
                  <a:lnTo>
                    <a:pt x="314" y="1352"/>
                  </a:lnTo>
                  <a:lnTo>
                    <a:pt x="0" y="1281"/>
                  </a:lnTo>
                  <a:lnTo>
                    <a:pt x="1130" y="1"/>
                  </a:lnTo>
                  <a:lnTo>
                    <a:pt x="1193" y="712"/>
                  </a:lnTo>
                  <a:lnTo>
                    <a:pt x="1381" y="1281"/>
                  </a:lnTo>
                  <a:lnTo>
                    <a:pt x="1758" y="1850"/>
                  </a:lnTo>
                  <a:lnTo>
                    <a:pt x="2134" y="24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  <p:sp>
          <p:nvSpPr>
            <p:cNvPr id="36" name="Shape 162"/>
            <p:cNvSpPr/>
            <p:nvPr/>
          </p:nvSpPr>
          <p:spPr>
            <a:xfrm>
              <a:off x="1437225" y="1820975"/>
              <a:ext cx="81625" cy="136950"/>
            </a:xfrm>
            <a:custGeom>
              <a:avLst/>
              <a:gdLst/>
              <a:ahLst/>
              <a:cxnLst/>
              <a:rect l="0" t="0" r="0" b="0"/>
              <a:pathLst>
                <a:path w="3265" h="5478" extrusionOk="0">
                  <a:moveTo>
                    <a:pt x="2950" y="1423"/>
                  </a:moveTo>
                  <a:lnTo>
                    <a:pt x="2888" y="1921"/>
                  </a:lnTo>
                  <a:lnTo>
                    <a:pt x="2950" y="2490"/>
                  </a:lnTo>
                  <a:lnTo>
                    <a:pt x="3076" y="3059"/>
                  </a:lnTo>
                  <a:lnTo>
                    <a:pt x="3201" y="3699"/>
                  </a:lnTo>
                  <a:lnTo>
                    <a:pt x="3264" y="4197"/>
                  </a:lnTo>
                  <a:lnTo>
                    <a:pt x="3201" y="4695"/>
                  </a:lnTo>
                  <a:lnTo>
                    <a:pt x="2888" y="5122"/>
                  </a:lnTo>
                  <a:lnTo>
                    <a:pt x="2260" y="5335"/>
                  </a:lnTo>
                  <a:lnTo>
                    <a:pt x="1821" y="5478"/>
                  </a:lnTo>
                  <a:lnTo>
                    <a:pt x="1319" y="5406"/>
                  </a:lnTo>
                  <a:lnTo>
                    <a:pt x="942" y="5193"/>
                  </a:lnTo>
                  <a:lnTo>
                    <a:pt x="691" y="4766"/>
                  </a:lnTo>
                  <a:lnTo>
                    <a:pt x="628" y="3557"/>
                  </a:lnTo>
                  <a:lnTo>
                    <a:pt x="503" y="2348"/>
                  </a:lnTo>
                  <a:lnTo>
                    <a:pt x="314" y="1138"/>
                  </a:lnTo>
                  <a:lnTo>
                    <a:pt x="1" y="0"/>
                  </a:lnTo>
                  <a:lnTo>
                    <a:pt x="440" y="0"/>
                  </a:lnTo>
                  <a:lnTo>
                    <a:pt x="816" y="71"/>
                  </a:lnTo>
                  <a:lnTo>
                    <a:pt x="1256" y="214"/>
                  </a:lnTo>
                  <a:lnTo>
                    <a:pt x="1570" y="356"/>
                  </a:lnTo>
                  <a:lnTo>
                    <a:pt x="1946" y="569"/>
                  </a:lnTo>
                  <a:lnTo>
                    <a:pt x="2260" y="854"/>
                  </a:lnTo>
                  <a:lnTo>
                    <a:pt x="2637" y="1138"/>
                  </a:lnTo>
                  <a:lnTo>
                    <a:pt x="2950" y="14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  <p:sp>
          <p:nvSpPr>
            <p:cNvPr id="37" name="Shape 163"/>
            <p:cNvSpPr/>
            <p:nvPr/>
          </p:nvSpPr>
          <p:spPr>
            <a:xfrm>
              <a:off x="1388575" y="1929450"/>
              <a:ext cx="26700" cy="94275"/>
            </a:xfrm>
            <a:custGeom>
              <a:avLst/>
              <a:gdLst/>
              <a:ahLst/>
              <a:cxnLst/>
              <a:rect l="0" t="0" r="0" b="0"/>
              <a:pathLst>
                <a:path w="1068" h="3771" extrusionOk="0">
                  <a:moveTo>
                    <a:pt x="1068" y="3770"/>
                  </a:moveTo>
                  <a:lnTo>
                    <a:pt x="503" y="3201"/>
                  </a:lnTo>
                  <a:lnTo>
                    <a:pt x="126" y="2206"/>
                  </a:lnTo>
                  <a:lnTo>
                    <a:pt x="1" y="996"/>
                  </a:lnTo>
                  <a:lnTo>
                    <a:pt x="189" y="0"/>
                  </a:lnTo>
                  <a:lnTo>
                    <a:pt x="1068" y="37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  <p:sp>
          <p:nvSpPr>
            <p:cNvPr id="38" name="Shape 164"/>
            <p:cNvSpPr/>
            <p:nvPr/>
          </p:nvSpPr>
          <p:spPr>
            <a:xfrm>
              <a:off x="1460750" y="1963225"/>
              <a:ext cx="81625" cy="156525"/>
            </a:xfrm>
            <a:custGeom>
              <a:avLst/>
              <a:gdLst/>
              <a:ahLst/>
              <a:cxnLst/>
              <a:rect l="0" t="0" r="0" b="0"/>
              <a:pathLst>
                <a:path w="3265" h="6261" extrusionOk="0">
                  <a:moveTo>
                    <a:pt x="2386" y="6261"/>
                  </a:moveTo>
                  <a:lnTo>
                    <a:pt x="1947" y="6261"/>
                  </a:lnTo>
                  <a:lnTo>
                    <a:pt x="1507" y="6118"/>
                  </a:lnTo>
                  <a:lnTo>
                    <a:pt x="1131" y="5905"/>
                  </a:lnTo>
                  <a:lnTo>
                    <a:pt x="754" y="5620"/>
                  </a:lnTo>
                  <a:lnTo>
                    <a:pt x="566" y="4411"/>
                  </a:lnTo>
                  <a:lnTo>
                    <a:pt x="440" y="3202"/>
                  </a:lnTo>
                  <a:lnTo>
                    <a:pt x="252" y="1993"/>
                  </a:lnTo>
                  <a:lnTo>
                    <a:pt x="1" y="783"/>
                  </a:lnTo>
                  <a:lnTo>
                    <a:pt x="315" y="855"/>
                  </a:lnTo>
                  <a:lnTo>
                    <a:pt x="691" y="855"/>
                  </a:lnTo>
                  <a:lnTo>
                    <a:pt x="1005" y="926"/>
                  </a:lnTo>
                  <a:lnTo>
                    <a:pt x="1382" y="855"/>
                  </a:lnTo>
                  <a:lnTo>
                    <a:pt x="1758" y="783"/>
                  </a:lnTo>
                  <a:lnTo>
                    <a:pt x="2072" y="641"/>
                  </a:lnTo>
                  <a:lnTo>
                    <a:pt x="2323" y="357"/>
                  </a:lnTo>
                  <a:lnTo>
                    <a:pt x="2574" y="1"/>
                  </a:lnTo>
                  <a:lnTo>
                    <a:pt x="2888" y="1566"/>
                  </a:lnTo>
                  <a:lnTo>
                    <a:pt x="3265" y="3202"/>
                  </a:lnTo>
                  <a:lnTo>
                    <a:pt x="3202" y="4909"/>
                  </a:lnTo>
                  <a:lnTo>
                    <a:pt x="2386" y="62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  <p:sp>
          <p:nvSpPr>
            <p:cNvPr id="39" name="Shape 165"/>
            <p:cNvSpPr/>
            <p:nvPr/>
          </p:nvSpPr>
          <p:spPr>
            <a:xfrm>
              <a:off x="31375" y="2203300"/>
              <a:ext cx="2940400" cy="764700"/>
            </a:xfrm>
            <a:custGeom>
              <a:avLst/>
              <a:gdLst/>
              <a:ahLst/>
              <a:cxnLst/>
              <a:rect l="0" t="0" r="0" b="0"/>
              <a:pathLst>
                <a:path w="117616" h="30588" extrusionOk="0">
                  <a:moveTo>
                    <a:pt x="57176" y="712"/>
                  </a:moveTo>
                  <a:lnTo>
                    <a:pt x="57929" y="641"/>
                  </a:lnTo>
                  <a:lnTo>
                    <a:pt x="58933" y="641"/>
                  </a:lnTo>
                  <a:lnTo>
                    <a:pt x="60126" y="570"/>
                  </a:lnTo>
                  <a:lnTo>
                    <a:pt x="61507" y="570"/>
                  </a:lnTo>
                  <a:lnTo>
                    <a:pt x="63013" y="499"/>
                  </a:lnTo>
                  <a:lnTo>
                    <a:pt x="64645" y="499"/>
                  </a:lnTo>
                  <a:lnTo>
                    <a:pt x="66276" y="428"/>
                  </a:lnTo>
                  <a:lnTo>
                    <a:pt x="67971" y="428"/>
                  </a:lnTo>
                  <a:lnTo>
                    <a:pt x="69603" y="356"/>
                  </a:lnTo>
                  <a:lnTo>
                    <a:pt x="71109" y="356"/>
                  </a:lnTo>
                  <a:lnTo>
                    <a:pt x="72553" y="356"/>
                  </a:lnTo>
                  <a:lnTo>
                    <a:pt x="73808" y="356"/>
                  </a:lnTo>
                  <a:lnTo>
                    <a:pt x="74875" y="285"/>
                  </a:lnTo>
                  <a:lnTo>
                    <a:pt x="75691" y="285"/>
                  </a:lnTo>
                  <a:lnTo>
                    <a:pt x="76193" y="285"/>
                  </a:lnTo>
                  <a:lnTo>
                    <a:pt x="76381" y="285"/>
                  </a:lnTo>
                  <a:lnTo>
                    <a:pt x="77009" y="285"/>
                  </a:lnTo>
                  <a:lnTo>
                    <a:pt x="77636" y="285"/>
                  </a:lnTo>
                  <a:lnTo>
                    <a:pt x="78327" y="214"/>
                  </a:lnTo>
                  <a:lnTo>
                    <a:pt x="79017" y="143"/>
                  </a:lnTo>
                  <a:lnTo>
                    <a:pt x="79707" y="72"/>
                  </a:lnTo>
                  <a:lnTo>
                    <a:pt x="80398" y="72"/>
                  </a:lnTo>
                  <a:lnTo>
                    <a:pt x="81151" y="1"/>
                  </a:lnTo>
                  <a:lnTo>
                    <a:pt x="81841" y="1"/>
                  </a:lnTo>
                  <a:lnTo>
                    <a:pt x="82532" y="1"/>
                  </a:lnTo>
                  <a:lnTo>
                    <a:pt x="83222" y="72"/>
                  </a:lnTo>
                  <a:lnTo>
                    <a:pt x="83850" y="214"/>
                  </a:lnTo>
                  <a:lnTo>
                    <a:pt x="84477" y="499"/>
                  </a:lnTo>
                  <a:lnTo>
                    <a:pt x="85105" y="783"/>
                  </a:lnTo>
                  <a:lnTo>
                    <a:pt x="85670" y="1210"/>
                  </a:lnTo>
                  <a:lnTo>
                    <a:pt x="86172" y="1708"/>
                  </a:lnTo>
                  <a:lnTo>
                    <a:pt x="86674" y="2348"/>
                  </a:lnTo>
                  <a:lnTo>
                    <a:pt x="87427" y="2846"/>
                  </a:lnTo>
                  <a:lnTo>
                    <a:pt x="88306" y="3344"/>
                  </a:lnTo>
                  <a:lnTo>
                    <a:pt x="89122" y="3700"/>
                  </a:lnTo>
                  <a:lnTo>
                    <a:pt x="90000" y="3984"/>
                  </a:lnTo>
                  <a:lnTo>
                    <a:pt x="90942" y="4198"/>
                  </a:lnTo>
                  <a:lnTo>
                    <a:pt x="91820" y="4269"/>
                  </a:lnTo>
                  <a:lnTo>
                    <a:pt x="92762" y="4198"/>
                  </a:lnTo>
                  <a:lnTo>
                    <a:pt x="93640" y="3984"/>
                  </a:lnTo>
                  <a:lnTo>
                    <a:pt x="94080" y="3629"/>
                  </a:lnTo>
                  <a:lnTo>
                    <a:pt x="94519" y="3273"/>
                  </a:lnTo>
                  <a:lnTo>
                    <a:pt x="94896" y="2846"/>
                  </a:lnTo>
                  <a:lnTo>
                    <a:pt x="95272" y="2348"/>
                  </a:lnTo>
                  <a:lnTo>
                    <a:pt x="95649" y="1921"/>
                  </a:lnTo>
                  <a:lnTo>
                    <a:pt x="95963" y="1423"/>
                  </a:lnTo>
                  <a:lnTo>
                    <a:pt x="96276" y="997"/>
                  </a:lnTo>
                  <a:lnTo>
                    <a:pt x="96527" y="570"/>
                  </a:lnTo>
                  <a:lnTo>
                    <a:pt x="97657" y="570"/>
                  </a:lnTo>
                  <a:lnTo>
                    <a:pt x="98724" y="570"/>
                  </a:lnTo>
                  <a:lnTo>
                    <a:pt x="99791" y="570"/>
                  </a:lnTo>
                  <a:lnTo>
                    <a:pt x="100858" y="570"/>
                  </a:lnTo>
                  <a:lnTo>
                    <a:pt x="101925" y="570"/>
                  </a:lnTo>
                  <a:lnTo>
                    <a:pt x="102992" y="499"/>
                  </a:lnTo>
                  <a:lnTo>
                    <a:pt x="104059" y="428"/>
                  </a:lnTo>
                  <a:lnTo>
                    <a:pt x="105126" y="214"/>
                  </a:lnTo>
                  <a:lnTo>
                    <a:pt x="106067" y="2988"/>
                  </a:lnTo>
                  <a:lnTo>
                    <a:pt x="107071" y="5762"/>
                  </a:lnTo>
                  <a:lnTo>
                    <a:pt x="108138" y="8537"/>
                  </a:lnTo>
                  <a:lnTo>
                    <a:pt x="109331" y="11240"/>
                  </a:lnTo>
                  <a:lnTo>
                    <a:pt x="110586" y="13872"/>
                  </a:lnTo>
                  <a:lnTo>
                    <a:pt x="111904" y="16575"/>
                  </a:lnTo>
                  <a:lnTo>
                    <a:pt x="113285" y="19135"/>
                  </a:lnTo>
                  <a:lnTo>
                    <a:pt x="114728" y="21767"/>
                  </a:lnTo>
                  <a:lnTo>
                    <a:pt x="115168" y="22692"/>
                  </a:lnTo>
                  <a:lnTo>
                    <a:pt x="115607" y="23617"/>
                  </a:lnTo>
                  <a:lnTo>
                    <a:pt x="115983" y="24541"/>
                  </a:lnTo>
                  <a:lnTo>
                    <a:pt x="116360" y="25537"/>
                  </a:lnTo>
                  <a:lnTo>
                    <a:pt x="116674" y="26462"/>
                  </a:lnTo>
                  <a:lnTo>
                    <a:pt x="116988" y="27458"/>
                  </a:lnTo>
                  <a:lnTo>
                    <a:pt x="117301" y="28383"/>
                  </a:lnTo>
                  <a:lnTo>
                    <a:pt x="117615" y="29378"/>
                  </a:lnTo>
                  <a:lnTo>
                    <a:pt x="116737" y="29307"/>
                  </a:lnTo>
                  <a:lnTo>
                    <a:pt x="115858" y="29307"/>
                  </a:lnTo>
                  <a:lnTo>
                    <a:pt x="114917" y="29236"/>
                  </a:lnTo>
                  <a:lnTo>
                    <a:pt x="114038" y="29236"/>
                  </a:lnTo>
                  <a:lnTo>
                    <a:pt x="113096" y="29165"/>
                  </a:lnTo>
                  <a:lnTo>
                    <a:pt x="112218" y="29094"/>
                  </a:lnTo>
                  <a:lnTo>
                    <a:pt x="111276" y="29094"/>
                  </a:lnTo>
                  <a:lnTo>
                    <a:pt x="110335" y="29023"/>
                  </a:lnTo>
                  <a:lnTo>
                    <a:pt x="109394" y="29023"/>
                  </a:lnTo>
                  <a:lnTo>
                    <a:pt x="108515" y="28952"/>
                  </a:lnTo>
                  <a:lnTo>
                    <a:pt x="107573" y="28880"/>
                  </a:lnTo>
                  <a:lnTo>
                    <a:pt x="106632" y="28809"/>
                  </a:lnTo>
                  <a:lnTo>
                    <a:pt x="105691" y="28738"/>
                  </a:lnTo>
                  <a:lnTo>
                    <a:pt x="104749" y="28596"/>
                  </a:lnTo>
                  <a:lnTo>
                    <a:pt x="103871" y="28525"/>
                  </a:lnTo>
                  <a:lnTo>
                    <a:pt x="102929" y="28383"/>
                  </a:lnTo>
                  <a:lnTo>
                    <a:pt x="88368" y="28525"/>
                  </a:lnTo>
                  <a:lnTo>
                    <a:pt x="87741" y="28738"/>
                  </a:lnTo>
                  <a:lnTo>
                    <a:pt x="87113" y="28809"/>
                  </a:lnTo>
                  <a:lnTo>
                    <a:pt x="86423" y="28880"/>
                  </a:lnTo>
                  <a:lnTo>
                    <a:pt x="85732" y="28952"/>
                  </a:lnTo>
                  <a:lnTo>
                    <a:pt x="85042" y="28952"/>
                  </a:lnTo>
                  <a:lnTo>
                    <a:pt x="84352" y="29023"/>
                  </a:lnTo>
                  <a:lnTo>
                    <a:pt x="83724" y="29023"/>
                  </a:lnTo>
                  <a:lnTo>
                    <a:pt x="83034" y="29094"/>
                  </a:lnTo>
                  <a:lnTo>
                    <a:pt x="74498" y="29023"/>
                  </a:lnTo>
                  <a:lnTo>
                    <a:pt x="69101" y="29094"/>
                  </a:lnTo>
                  <a:lnTo>
                    <a:pt x="54477" y="30588"/>
                  </a:lnTo>
                  <a:lnTo>
                    <a:pt x="50523" y="30588"/>
                  </a:lnTo>
                  <a:lnTo>
                    <a:pt x="30816" y="28667"/>
                  </a:lnTo>
                  <a:lnTo>
                    <a:pt x="20021" y="28880"/>
                  </a:lnTo>
                  <a:lnTo>
                    <a:pt x="18703" y="28880"/>
                  </a:lnTo>
                  <a:lnTo>
                    <a:pt x="17448" y="28880"/>
                  </a:lnTo>
                  <a:lnTo>
                    <a:pt x="16193" y="28952"/>
                  </a:lnTo>
                  <a:lnTo>
                    <a:pt x="14937" y="29023"/>
                  </a:lnTo>
                  <a:lnTo>
                    <a:pt x="13682" y="29094"/>
                  </a:lnTo>
                  <a:lnTo>
                    <a:pt x="12427" y="29236"/>
                  </a:lnTo>
                  <a:lnTo>
                    <a:pt x="11235" y="29378"/>
                  </a:lnTo>
                  <a:lnTo>
                    <a:pt x="9979" y="29521"/>
                  </a:lnTo>
                  <a:lnTo>
                    <a:pt x="8724" y="29663"/>
                  </a:lnTo>
                  <a:lnTo>
                    <a:pt x="7532" y="29805"/>
                  </a:lnTo>
                  <a:lnTo>
                    <a:pt x="6276" y="29947"/>
                  </a:lnTo>
                  <a:lnTo>
                    <a:pt x="5021" y="30090"/>
                  </a:lnTo>
                  <a:lnTo>
                    <a:pt x="3766" y="30161"/>
                  </a:lnTo>
                  <a:lnTo>
                    <a:pt x="2511" y="30303"/>
                  </a:lnTo>
                  <a:lnTo>
                    <a:pt x="1255" y="30374"/>
                  </a:lnTo>
                  <a:lnTo>
                    <a:pt x="0" y="30374"/>
                  </a:lnTo>
                  <a:lnTo>
                    <a:pt x="126" y="29521"/>
                  </a:lnTo>
                  <a:lnTo>
                    <a:pt x="377" y="28525"/>
                  </a:lnTo>
                  <a:lnTo>
                    <a:pt x="753" y="27600"/>
                  </a:lnTo>
                  <a:lnTo>
                    <a:pt x="1255" y="26604"/>
                  </a:lnTo>
                  <a:lnTo>
                    <a:pt x="1820" y="25751"/>
                  </a:lnTo>
                  <a:lnTo>
                    <a:pt x="2448" y="24897"/>
                  </a:lnTo>
                  <a:lnTo>
                    <a:pt x="3013" y="24186"/>
                  </a:lnTo>
                  <a:lnTo>
                    <a:pt x="3578" y="23546"/>
                  </a:lnTo>
                  <a:lnTo>
                    <a:pt x="3766" y="23261"/>
                  </a:lnTo>
                  <a:lnTo>
                    <a:pt x="4205" y="22550"/>
                  </a:lnTo>
                  <a:lnTo>
                    <a:pt x="4958" y="21412"/>
                  </a:lnTo>
                  <a:lnTo>
                    <a:pt x="5900" y="19918"/>
                  </a:lnTo>
                  <a:lnTo>
                    <a:pt x="6967" y="18211"/>
                  </a:lnTo>
                  <a:lnTo>
                    <a:pt x="8222" y="16219"/>
                  </a:lnTo>
                  <a:lnTo>
                    <a:pt x="9603" y="14156"/>
                  </a:lnTo>
                  <a:lnTo>
                    <a:pt x="10983" y="11951"/>
                  </a:lnTo>
                  <a:lnTo>
                    <a:pt x="12364" y="9817"/>
                  </a:lnTo>
                  <a:lnTo>
                    <a:pt x="13682" y="7683"/>
                  </a:lnTo>
                  <a:lnTo>
                    <a:pt x="15000" y="5762"/>
                  </a:lnTo>
                  <a:lnTo>
                    <a:pt x="16130" y="3984"/>
                  </a:lnTo>
                  <a:lnTo>
                    <a:pt x="17134" y="2490"/>
                  </a:lnTo>
                  <a:lnTo>
                    <a:pt x="17887" y="1352"/>
                  </a:lnTo>
                  <a:lnTo>
                    <a:pt x="18389" y="570"/>
                  </a:lnTo>
                  <a:lnTo>
                    <a:pt x="18640" y="285"/>
                  </a:lnTo>
                  <a:lnTo>
                    <a:pt x="19268" y="214"/>
                  </a:lnTo>
                  <a:lnTo>
                    <a:pt x="19896" y="143"/>
                  </a:lnTo>
                  <a:lnTo>
                    <a:pt x="20586" y="72"/>
                  </a:lnTo>
                  <a:lnTo>
                    <a:pt x="21276" y="72"/>
                  </a:lnTo>
                  <a:lnTo>
                    <a:pt x="21967" y="143"/>
                  </a:lnTo>
                  <a:lnTo>
                    <a:pt x="22657" y="143"/>
                  </a:lnTo>
                  <a:lnTo>
                    <a:pt x="23410" y="214"/>
                  </a:lnTo>
                  <a:lnTo>
                    <a:pt x="24101" y="214"/>
                  </a:lnTo>
                  <a:lnTo>
                    <a:pt x="24854" y="285"/>
                  </a:lnTo>
                  <a:lnTo>
                    <a:pt x="25544" y="356"/>
                  </a:lnTo>
                  <a:lnTo>
                    <a:pt x="26297" y="428"/>
                  </a:lnTo>
                  <a:lnTo>
                    <a:pt x="26988" y="499"/>
                  </a:lnTo>
                  <a:lnTo>
                    <a:pt x="27678" y="499"/>
                  </a:lnTo>
                  <a:lnTo>
                    <a:pt x="28368" y="570"/>
                  </a:lnTo>
                  <a:lnTo>
                    <a:pt x="29059" y="570"/>
                  </a:lnTo>
                  <a:lnTo>
                    <a:pt x="29686" y="570"/>
                  </a:lnTo>
                  <a:lnTo>
                    <a:pt x="30879" y="641"/>
                  </a:lnTo>
                  <a:lnTo>
                    <a:pt x="32385" y="641"/>
                  </a:lnTo>
                  <a:lnTo>
                    <a:pt x="34205" y="712"/>
                  </a:lnTo>
                  <a:lnTo>
                    <a:pt x="36214" y="712"/>
                  </a:lnTo>
                  <a:lnTo>
                    <a:pt x="38410" y="712"/>
                  </a:lnTo>
                  <a:lnTo>
                    <a:pt x="40732" y="712"/>
                  </a:lnTo>
                  <a:lnTo>
                    <a:pt x="43055" y="712"/>
                  </a:lnTo>
                  <a:lnTo>
                    <a:pt x="45440" y="712"/>
                  </a:lnTo>
                  <a:lnTo>
                    <a:pt x="47699" y="712"/>
                  </a:lnTo>
                  <a:lnTo>
                    <a:pt x="49896" y="712"/>
                  </a:lnTo>
                  <a:lnTo>
                    <a:pt x="51841" y="712"/>
                  </a:lnTo>
                  <a:lnTo>
                    <a:pt x="53599" y="712"/>
                  </a:lnTo>
                  <a:lnTo>
                    <a:pt x="55105" y="712"/>
                  </a:lnTo>
                  <a:lnTo>
                    <a:pt x="56235" y="712"/>
                  </a:lnTo>
                  <a:lnTo>
                    <a:pt x="56925" y="712"/>
                  </a:lnTo>
                  <a:lnTo>
                    <a:pt x="57176" y="7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  <p:sp>
          <p:nvSpPr>
            <p:cNvPr id="40" name="Shape 166"/>
            <p:cNvSpPr/>
            <p:nvPr/>
          </p:nvSpPr>
          <p:spPr>
            <a:xfrm>
              <a:off x="851975" y="2279775"/>
              <a:ext cx="1448250" cy="658000"/>
            </a:xfrm>
            <a:custGeom>
              <a:avLst/>
              <a:gdLst/>
              <a:ahLst/>
              <a:cxnLst/>
              <a:rect l="0" t="0" r="0" b="0"/>
              <a:pathLst>
                <a:path w="57930" h="26320" extrusionOk="0">
                  <a:moveTo>
                    <a:pt x="13118" y="214"/>
                  </a:moveTo>
                  <a:lnTo>
                    <a:pt x="14310" y="356"/>
                  </a:lnTo>
                  <a:lnTo>
                    <a:pt x="15503" y="498"/>
                  </a:lnTo>
                  <a:lnTo>
                    <a:pt x="16695" y="712"/>
                  </a:lnTo>
                  <a:lnTo>
                    <a:pt x="17888" y="854"/>
                  </a:lnTo>
                  <a:lnTo>
                    <a:pt x="19080" y="1139"/>
                  </a:lnTo>
                  <a:lnTo>
                    <a:pt x="20210" y="1352"/>
                  </a:lnTo>
                  <a:lnTo>
                    <a:pt x="21402" y="1565"/>
                  </a:lnTo>
                  <a:lnTo>
                    <a:pt x="22595" y="1779"/>
                  </a:lnTo>
                  <a:lnTo>
                    <a:pt x="23787" y="1992"/>
                  </a:lnTo>
                  <a:lnTo>
                    <a:pt x="24980" y="2134"/>
                  </a:lnTo>
                  <a:lnTo>
                    <a:pt x="26172" y="2206"/>
                  </a:lnTo>
                  <a:lnTo>
                    <a:pt x="27427" y="2277"/>
                  </a:lnTo>
                  <a:lnTo>
                    <a:pt x="28620" y="2277"/>
                  </a:lnTo>
                  <a:lnTo>
                    <a:pt x="29875" y="2206"/>
                  </a:lnTo>
                  <a:lnTo>
                    <a:pt x="31130" y="2063"/>
                  </a:lnTo>
                  <a:lnTo>
                    <a:pt x="32385" y="1850"/>
                  </a:lnTo>
                  <a:lnTo>
                    <a:pt x="32511" y="2490"/>
                  </a:lnTo>
                  <a:lnTo>
                    <a:pt x="32385" y="3130"/>
                  </a:lnTo>
                  <a:lnTo>
                    <a:pt x="32072" y="3770"/>
                  </a:lnTo>
                  <a:lnTo>
                    <a:pt x="31821" y="4482"/>
                  </a:lnTo>
                  <a:lnTo>
                    <a:pt x="32260" y="4766"/>
                  </a:lnTo>
                  <a:lnTo>
                    <a:pt x="33390" y="4624"/>
                  </a:lnTo>
                  <a:lnTo>
                    <a:pt x="34457" y="4411"/>
                  </a:lnTo>
                  <a:lnTo>
                    <a:pt x="35524" y="4268"/>
                  </a:lnTo>
                  <a:lnTo>
                    <a:pt x="36590" y="4055"/>
                  </a:lnTo>
                  <a:lnTo>
                    <a:pt x="37657" y="3842"/>
                  </a:lnTo>
                  <a:lnTo>
                    <a:pt x="38724" y="3557"/>
                  </a:lnTo>
                  <a:lnTo>
                    <a:pt x="39791" y="3273"/>
                  </a:lnTo>
                  <a:lnTo>
                    <a:pt x="40921" y="2846"/>
                  </a:lnTo>
                  <a:lnTo>
                    <a:pt x="40984" y="3344"/>
                  </a:lnTo>
                  <a:lnTo>
                    <a:pt x="41047" y="3842"/>
                  </a:lnTo>
                  <a:lnTo>
                    <a:pt x="41235" y="4340"/>
                  </a:lnTo>
                  <a:lnTo>
                    <a:pt x="41486" y="4766"/>
                  </a:lnTo>
                  <a:lnTo>
                    <a:pt x="42239" y="4482"/>
                  </a:lnTo>
                  <a:lnTo>
                    <a:pt x="42867" y="4482"/>
                  </a:lnTo>
                  <a:lnTo>
                    <a:pt x="43431" y="4766"/>
                  </a:lnTo>
                  <a:lnTo>
                    <a:pt x="43996" y="5193"/>
                  </a:lnTo>
                  <a:lnTo>
                    <a:pt x="44498" y="5762"/>
                  </a:lnTo>
                  <a:lnTo>
                    <a:pt x="45001" y="6473"/>
                  </a:lnTo>
                  <a:lnTo>
                    <a:pt x="45503" y="7114"/>
                  </a:lnTo>
                  <a:lnTo>
                    <a:pt x="46067" y="7683"/>
                  </a:lnTo>
                  <a:lnTo>
                    <a:pt x="46695" y="8536"/>
                  </a:lnTo>
                  <a:lnTo>
                    <a:pt x="47385" y="9390"/>
                  </a:lnTo>
                  <a:lnTo>
                    <a:pt x="48201" y="10315"/>
                  </a:lnTo>
                  <a:lnTo>
                    <a:pt x="49143" y="11239"/>
                  </a:lnTo>
                  <a:lnTo>
                    <a:pt x="50084" y="12164"/>
                  </a:lnTo>
                  <a:lnTo>
                    <a:pt x="51088" y="13089"/>
                  </a:lnTo>
                  <a:lnTo>
                    <a:pt x="52155" y="14014"/>
                  </a:lnTo>
                  <a:lnTo>
                    <a:pt x="53159" y="14938"/>
                  </a:lnTo>
                  <a:lnTo>
                    <a:pt x="54101" y="15792"/>
                  </a:lnTo>
                  <a:lnTo>
                    <a:pt x="54980" y="16645"/>
                  </a:lnTo>
                  <a:lnTo>
                    <a:pt x="55858" y="17428"/>
                  </a:lnTo>
                  <a:lnTo>
                    <a:pt x="56549" y="18068"/>
                  </a:lnTo>
                  <a:lnTo>
                    <a:pt x="57176" y="18708"/>
                  </a:lnTo>
                  <a:lnTo>
                    <a:pt x="57616" y="19277"/>
                  </a:lnTo>
                  <a:lnTo>
                    <a:pt x="57867" y="19704"/>
                  </a:lnTo>
                  <a:lnTo>
                    <a:pt x="57929" y="19989"/>
                  </a:lnTo>
                  <a:lnTo>
                    <a:pt x="56737" y="20060"/>
                  </a:lnTo>
                  <a:lnTo>
                    <a:pt x="55544" y="20202"/>
                  </a:lnTo>
                  <a:lnTo>
                    <a:pt x="54415" y="20415"/>
                  </a:lnTo>
                  <a:lnTo>
                    <a:pt x="53285" y="20629"/>
                  </a:lnTo>
                  <a:lnTo>
                    <a:pt x="52093" y="20913"/>
                  </a:lnTo>
                  <a:lnTo>
                    <a:pt x="50963" y="21198"/>
                  </a:lnTo>
                  <a:lnTo>
                    <a:pt x="49833" y="21482"/>
                  </a:lnTo>
                  <a:lnTo>
                    <a:pt x="48703" y="21767"/>
                  </a:lnTo>
                  <a:lnTo>
                    <a:pt x="47574" y="22051"/>
                  </a:lnTo>
                  <a:lnTo>
                    <a:pt x="46444" y="22336"/>
                  </a:lnTo>
                  <a:lnTo>
                    <a:pt x="45314" y="22549"/>
                  </a:lnTo>
                  <a:lnTo>
                    <a:pt x="44185" y="22763"/>
                  </a:lnTo>
                  <a:lnTo>
                    <a:pt x="43055" y="22905"/>
                  </a:lnTo>
                  <a:lnTo>
                    <a:pt x="41862" y="22976"/>
                  </a:lnTo>
                  <a:lnTo>
                    <a:pt x="40670" y="22976"/>
                  </a:lnTo>
                  <a:lnTo>
                    <a:pt x="39477" y="22905"/>
                  </a:lnTo>
                  <a:lnTo>
                    <a:pt x="38473" y="23403"/>
                  </a:lnTo>
                  <a:lnTo>
                    <a:pt x="37406" y="23830"/>
                  </a:lnTo>
                  <a:lnTo>
                    <a:pt x="36339" y="24185"/>
                  </a:lnTo>
                  <a:lnTo>
                    <a:pt x="35272" y="24470"/>
                  </a:lnTo>
                  <a:lnTo>
                    <a:pt x="34143" y="24754"/>
                  </a:lnTo>
                  <a:lnTo>
                    <a:pt x="33076" y="24968"/>
                  </a:lnTo>
                  <a:lnTo>
                    <a:pt x="31946" y="25110"/>
                  </a:lnTo>
                  <a:lnTo>
                    <a:pt x="30754" y="25252"/>
                  </a:lnTo>
                  <a:lnTo>
                    <a:pt x="29624" y="25395"/>
                  </a:lnTo>
                  <a:lnTo>
                    <a:pt x="28494" y="25466"/>
                  </a:lnTo>
                  <a:lnTo>
                    <a:pt x="27302" y="25608"/>
                  </a:lnTo>
                  <a:lnTo>
                    <a:pt x="26172" y="25679"/>
                  </a:lnTo>
                  <a:lnTo>
                    <a:pt x="25042" y="25821"/>
                  </a:lnTo>
                  <a:lnTo>
                    <a:pt x="23913" y="25964"/>
                  </a:lnTo>
                  <a:lnTo>
                    <a:pt x="22783" y="26106"/>
                  </a:lnTo>
                  <a:lnTo>
                    <a:pt x="21653" y="26319"/>
                  </a:lnTo>
                  <a:lnTo>
                    <a:pt x="21339" y="25608"/>
                  </a:lnTo>
                  <a:lnTo>
                    <a:pt x="21277" y="24683"/>
                  </a:lnTo>
                  <a:lnTo>
                    <a:pt x="21277" y="23687"/>
                  </a:lnTo>
                  <a:lnTo>
                    <a:pt x="20963" y="22905"/>
                  </a:lnTo>
                  <a:lnTo>
                    <a:pt x="19582" y="23118"/>
                  </a:lnTo>
                  <a:lnTo>
                    <a:pt x="18264" y="23190"/>
                  </a:lnTo>
                  <a:lnTo>
                    <a:pt x="16946" y="23118"/>
                  </a:lnTo>
                  <a:lnTo>
                    <a:pt x="15628" y="23047"/>
                  </a:lnTo>
                  <a:lnTo>
                    <a:pt x="14310" y="22834"/>
                  </a:lnTo>
                  <a:lnTo>
                    <a:pt x="13055" y="22621"/>
                  </a:lnTo>
                  <a:lnTo>
                    <a:pt x="11800" y="22336"/>
                  </a:lnTo>
                  <a:lnTo>
                    <a:pt x="10482" y="22051"/>
                  </a:lnTo>
                  <a:lnTo>
                    <a:pt x="9226" y="21767"/>
                  </a:lnTo>
                  <a:lnTo>
                    <a:pt x="7971" y="21482"/>
                  </a:lnTo>
                  <a:lnTo>
                    <a:pt x="6653" y="21269"/>
                  </a:lnTo>
                  <a:lnTo>
                    <a:pt x="5398" y="21127"/>
                  </a:lnTo>
                  <a:lnTo>
                    <a:pt x="4080" y="20984"/>
                  </a:lnTo>
                  <a:lnTo>
                    <a:pt x="2762" y="20984"/>
                  </a:lnTo>
                  <a:lnTo>
                    <a:pt x="1444" y="21056"/>
                  </a:lnTo>
                  <a:lnTo>
                    <a:pt x="126" y="21269"/>
                  </a:lnTo>
                  <a:lnTo>
                    <a:pt x="0" y="21127"/>
                  </a:lnTo>
                  <a:lnTo>
                    <a:pt x="0" y="20913"/>
                  </a:lnTo>
                  <a:lnTo>
                    <a:pt x="0" y="20700"/>
                  </a:lnTo>
                  <a:lnTo>
                    <a:pt x="0" y="20487"/>
                  </a:lnTo>
                  <a:lnTo>
                    <a:pt x="942" y="19348"/>
                  </a:lnTo>
                  <a:lnTo>
                    <a:pt x="1883" y="18139"/>
                  </a:lnTo>
                  <a:lnTo>
                    <a:pt x="2762" y="16930"/>
                  </a:lnTo>
                  <a:lnTo>
                    <a:pt x="3641" y="15650"/>
                  </a:lnTo>
                  <a:lnTo>
                    <a:pt x="4457" y="14440"/>
                  </a:lnTo>
                  <a:lnTo>
                    <a:pt x="5210" y="13160"/>
                  </a:lnTo>
                  <a:lnTo>
                    <a:pt x="5963" y="11880"/>
                  </a:lnTo>
                  <a:lnTo>
                    <a:pt x="6716" y="10599"/>
                  </a:lnTo>
                  <a:lnTo>
                    <a:pt x="7469" y="9319"/>
                  </a:lnTo>
                  <a:lnTo>
                    <a:pt x="8159" y="8038"/>
                  </a:lnTo>
                  <a:lnTo>
                    <a:pt x="8850" y="6758"/>
                  </a:lnTo>
                  <a:lnTo>
                    <a:pt x="9540" y="5407"/>
                  </a:lnTo>
                  <a:lnTo>
                    <a:pt x="10231" y="4126"/>
                  </a:lnTo>
                  <a:lnTo>
                    <a:pt x="10921" y="2846"/>
                  </a:lnTo>
                  <a:lnTo>
                    <a:pt x="11674" y="1494"/>
                  </a:lnTo>
                  <a:lnTo>
                    <a:pt x="12365" y="214"/>
                  </a:lnTo>
                  <a:lnTo>
                    <a:pt x="12553" y="72"/>
                  </a:lnTo>
                  <a:lnTo>
                    <a:pt x="12741" y="0"/>
                  </a:lnTo>
                  <a:lnTo>
                    <a:pt x="12929" y="72"/>
                  </a:lnTo>
                  <a:lnTo>
                    <a:pt x="13118" y="2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  <p:sp>
          <p:nvSpPr>
            <p:cNvPr id="41" name="Shape 167"/>
            <p:cNvSpPr/>
            <p:nvPr/>
          </p:nvSpPr>
          <p:spPr>
            <a:xfrm>
              <a:off x="888075" y="2310000"/>
              <a:ext cx="750025" cy="521075"/>
            </a:xfrm>
            <a:custGeom>
              <a:avLst/>
              <a:gdLst/>
              <a:ahLst/>
              <a:cxnLst/>
              <a:rect l="0" t="0" r="0" b="0"/>
              <a:pathLst>
                <a:path w="30001" h="20843" extrusionOk="0">
                  <a:moveTo>
                    <a:pt x="30000" y="1708"/>
                  </a:moveTo>
                  <a:lnTo>
                    <a:pt x="25921" y="20202"/>
                  </a:lnTo>
                  <a:lnTo>
                    <a:pt x="24854" y="20273"/>
                  </a:lnTo>
                  <a:lnTo>
                    <a:pt x="23724" y="20345"/>
                  </a:lnTo>
                  <a:lnTo>
                    <a:pt x="22657" y="20416"/>
                  </a:lnTo>
                  <a:lnTo>
                    <a:pt x="21590" y="20487"/>
                  </a:lnTo>
                  <a:lnTo>
                    <a:pt x="20586" y="20558"/>
                  </a:lnTo>
                  <a:lnTo>
                    <a:pt x="19519" y="20700"/>
                  </a:lnTo>
                  <a:lnTo>
                    <a:pt x="18452" y="20771"/>
                  </a:lnTo>
                  <a:lnTo>
                    <a:pt x="17448" y="20771"/>
                  </a:lnTo>
                  <a:lnTo>
                    <a:pt x="16381" y="20842"/>
                  </a:lnTo>
                  <a:lnTo>
                    <a:pt x="15314" y="20842"/>
                  </a:lnTo>
                  <a:lnTo>
                    <a:pt x="14310" y="20771"/>
                  </a:lnTo>
                  <a:lnTo>
                    <a:pt x="13243" y="20700"/>
                  </a:lnTo>
                  <a:lnTo>
                    <a:pt x="12239" y="20558"/>
                  </a:lnTo>
                  <a:lnTo>
                    <a:pt x="11172" y="20345"/>
                  </a:lnTo>
                  <a:lnTo>
                    <a:pt x="10167" y="20131"/>
                  </a:lnTo>
                  <a:lnTo>
                    <a:pt x="9100" y="19775"/>
                  </a:lnTo>
                  <a:lnTo>
                    <a:pt x="8033" y="19491"/>
                  </a:lnTo>
                  <a:lnTo>
                    <a:pt x="6841" y="19278"/>
                  </a:lnTo>
                  <a:lnTo>
                    <a:pt x="5711" y="19064"/>
                  </a:lnTo>
                  <a:lnTo>
                    <a:pt x="4519" y="18993"/>
                  </a:lnTo>
                  <a:lnTo>
                    <a:pt x="3326" y="18922"/>
                  </a:lnTo>
                  <a:lnTo>
                    <a:pt x="2134" y="18851"/>
                  </a:lnTo>
                  <a:lnTo>
                    <a:pt x="1067" y="18851"/>
                  </a:lnTo>
                  <a:lnTo>
                    <a:pt x="0" y="18780"/>
                  </a:lnTo>
                  <a:lnTo>
                    <a:pt x="941" y="17641"/>
                  </a:lnTo>
                  <a:lnTo>
                    <a:pt x="1883" y="16361"/>
                  </a:lnTo>
                  <a:lnTo>
                    <a:pt x="2887" y="14938"/>
                  </a:lnTo>
                  <a:lnTo>
                    <a:pt x="3828" y="13445"/>
                  </a:lnTo>
                  <a:lnTo>
                    <a:pt x="4833" y="11880"/>
                  </a:lnTo>
                  <a:lnTo>
                    <a:pt x="5774" y="10315"/>
                  </a:lnTo>
                  <a:lnTo>
                    <a:pt x="6653" y="8750"/>
                  </a:lnTo>
                  <a:lnTo>
                    <a:pt x="7531" y="7256"/>
                  </a:lnTo>
                  <a:lnTo>
                    <a:pt x="8285" y="5834"/>
                  </a:lnTo>
                  <a:lnTo>
                    <a:pt x="9038" y="4411"/>
                  </a:lnTo>
                  <a:lnTo>
                    <a:pt x="9665" y="3202"/>
                  </a:lnTo>
                  <a:lnTo>
                    <a:pt x="10230" y="2135"/>
                  </a:lnTo>
                  <a:lnTo>
                    <a:pt x="10669" y="1281"/>
                  </a:lnTo>
                  <a:lnTo>
                    <a:pt x="11046" y="570"/>
                  </a:lnTo>
                  <a:lnTo>
                    <a:pt x="11234" y="143"/>
                  </a:lnTo>
                  <a:lnTo>
                    <a:pt x="11297" y="1"/>
                  </a:lnTo>
                  <a:lnTo>
                    <a:pt x="12427" y="72"/>
                  </a:lnTo>
                  <a:lnTo>
                    <a:pt x="13619" y="214"/>
                  </a:lnTo>
                  <a:lnTo>
                    <a:pt x="14749" y="428"/>
                  </a:lnTo>
                  <a:lnTo>
                    <a:pt x="15941" y="570"/>
                  </a:lnTo>
                  <a:lnTo>
                    <a:pt x="17071" y="783"/>
                  </a:lnTo>
                  <a:lnTo>
                    <a:pt x="18201" y="997"/>
                  </a:lnTo>
                  <a:lnTo>
                    <a:pt x="19393" y="1210"/>
                  </a:lnTo>
                  <a:lnTo>
                    <a:pt x="20586" y="1423"/>
                  </a:lnTo>
                  <a:lnTo>
                    <a:pt x="21715" y="1637"/>
                  </a:lnTo>
                  <a:lnTo>
                    <a:pt x="22908" y="1779"/>
                  </a:lnTo>
                  <a:lnTo>
                    <a:pt x="24038" y="1921"/>
                  </a:lnTo>
                  <a:lnTo>
                    <a:pt x="25230" y="1992"/>
                  </a:lnTo>
                  <a:lnTo>
                    <a:pt x="26423" y="2064"/>
                  </a:lnTo>
                  <a:lnTo>
                    <a:pt x="27615" y="1992"/>
                  </a:lnTo>
                  <a:lnTo>
                    <a:pt x="28808" y="1921"/>
                  </a:lnTo>
                  <a:lnTo>
                    <a:pt x="30000" y="17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  <p:sp>
          <p:nvSpPr>
            <p:cNvPr id="42" name="Shape 168"/>
            <p:cNvSpPr/>
            <p:nvPr/>
          </p:nvSpPr>
          <p:spPr>
            <a:xfrm>
              <a:off x="1398000" y="2382925"/>
              <a:ext cx="641750" cy="529950"/>
            </a:xfrm>
            <a:custGeom>
              <a:avLst/>
              <a:gdLst/>
              <a:ahLst/>
              <a:cxnLst/>
              <a:rect l="0" t="0" r="0" b="0"/>
              <a:pathLst>
                <a:path w="25670" h="21198" extrusionOk="0">
                  <a:moveTo>
                    <a:pt x="19268" y="2134"/>
                  </a:moveTo>
                  <a:lnTo>
                    <a:pt x="19896" y="3699"/>
                  </a:lnTo>
                  <a:lnTo>
                    <a:pt x="20586" y="5264"/>
                  </a:lnTo>
                  <a:lnTo>
                    <a:pt x="21277" y="6829"/>
                  </a:lnTo>
                  <a:lnTo>
                    <a:pt x="22030" y="8394"/>
                  </a:lnTo>
                  <a:lnTo>
                    <a:pt x="22846" y="9888"/>
                  </a:lnTo>
                  <a:lnTo>
                    <a:pt x="23724" y="11381"/>
                  </a:lnTo>
                  <a:lnTo>
                    <a:pt x="24666" y="12804"/>
                  </a:lnTo>
                  <a:lnTo>
                    <a:pt x="25670" y="14227"/>
                  </a:lnTo>
                  <a:lnTo>
                    <a:pt x="17699" y="17499"/>
                  </a:lnTo>
                  <a:lnTo>
                    <a:pt x="16695" y="17997"/>
                  </a:lnTo>
                  <a:lnTo>
                    <a:pt x="15691" y="18495"/>
                  </a:lnTo>
                  <a:lnTo>
                    <a:pt x="14687" y="18850"/>
                  </a:lnTo>
                  <a:lnTo>
                    <a:pt x="13620" y="19206"/>
                  </a:lnTo>
                  <a:lnTo>
                    <a:pt x="12553" y="19490"/>
                  </a:lnTo>
                  <a:lnTo>
                    <a:pt x="11423" y="19704"/>
                  </a:lnTo>
                  <a:lnTo>
                    <a:pt x="10356" y="19917"/>
                  </a:lnTo>
                  <a:lnTo>
                    <a:pt x="9226" y="20059"/>
                  </a:lnTo>
                  <a:lnTo>
                    <a:pt x="8097" y="20202"/>
                  </a:lnTo>
                  <a:lnTo>
                    <a:pt x="6967" y="20344"/>
                  </a:lnTo>
                  <a:lnTo>
                    <a:pt x="5837" y="20486"/>
                  </a:lnTo>
                  <a:lnTo>
                    <a:pt x="4708" y="20557"/>
                  </a:lnTo>
                  <a:lnTo>
                    <a:pt x="3578" y="20700"/>
                  </a:lnTo>
                  <a:lnTo>
                    <a:pt x="2511" y="20842"/>
                  </a:lnTo>
                  <a:lnTo>
                    <a:pt x="1381" y="20984"/>
                  </a:lnTo>
                  <a:lnTo>
                    <a:pt x="252" y="21198"/>
                  </a:lnTo>
                  <a:lnTo>
                    <a:pt x="126" y="20700"/>
                  </a:lnTo>
                  <a:lnTo>
                    <a:pt x="63" y="20131"/>
                  </a:lnTo>
                  <a:lnTo>
                    <a:pt x="1" y="19561"/>
                  </a:lnTo>
                  <a:lnTo>
                    <a:pt x="1" y="18921"/>
                  </a:lnTo>
                  <a:lnTo>
                    <a:pt x="879" y="18921"/>
                  </a:lnTo>
                  <a:lnTo>
                    <a:pt x="1758" y="18850"/>
                  </a:lnTo>
                  <a:lnTo>
                    <a:pt x="2511" y="18708"/>
                  </a:lnTo>
                  <a:lnTo>
                    <a:pt x="3327" y="18566"/>
                  </a:lnTo>
                  <a:lnTo>
                    <a:pt x="4080" y="18423"/>
                  </a:lnTo>
                  <a:lnTo>
                    <a:pt x="4896" y="18423"/>
                  </a:lnTo>
                  <a:lnTo>
                    <a:pt x="5712" y="18495"/>
                  </a:lnTo>
                  <a:lnTo>
                    <a:pt x="6528" y="18779"/>
                  </a:lnTo>
                  <a:lnTo>
                    <a:pt x="6904" y="18210"/>
                  </a:lnTo>
                  <a:lnTo>
                    <a:pt x="6904" y="17499"/>
                  </a:lnTo>
                  <a:lnTo>
                    <a:pt x="6842" y="16716"/>
                  </a:lnTo>
                  <a:lnTo>
                    <a:pt x="6967" y="15934"/>
                  </a:lnTo>
                  <a:lnTo>
                    <a:pt x="7218" y="14084"/>
                  </a:lnTo>
                  <a:lnTo>
                    <a:pt x="7532" y="12235"/>
                  </a:lnTo>
                  <a:lnTo>
                    <a:pt x="7846" y="10385"/>
                  </a:lnTo>
                  <a:lnTo>
                    <a:pt x="8222" y="8607"/>
                  </a:lnTo>
                  <a:lnTo>
                    <a:pt x="8599" y="6758"/>
                  </a:lnTo>
                  <a:lnTo>
                    <a:pt x="9038" y="4979"/>
                  </a:lnTo>
                  <a:lnTo>
                    <a:pt x="9415" y="3130"/>
                  </a:lnTo>
                  <a:lnTo>
                    <a:pt x="9854" y="1352"/>
                  </a:lnTo>
                  <a:lnTo>
                    <a:pt x="10921" y="1281"/>
                  </a:lnTo>
                  <a:lnTo>
                    <a:pt x="12051" y="1209"/>
                  </a:lnTo>
                  <a:lnTo>
                    <a:pt x="13118" y="1067"/>
                  </a:lnTo>
                  <a:lnTo>
                    <a:pt x="14185" y="854"/>
                  </a:lnTo>
                  <a:lnTo>
                    <a:pt x="15314" y="711"/>
                  </a:lnTo>
                  <a:lnTo>
                    <a:pt x="16381" y="498"/>
                  </a:lnTo>
                  <a:lnTo>
                    <a:pt x="17448" y="214"/>
                  </a:lnTo>
                  <a:lnTo>
                    <a:pt x="18515" y="0"/>
                  </a:lnTo>
                  <a:lnTo>
                    <a:pt x="18641" y="285"/>
                  </a:lnTo>
                  <a:lnTo>
                    <a:pt x="18892" y="854"/>
                  </a:lnTo>
                  <a:lnTo>
                    <a:pt x="19143" y="1565"/>
                  </a:lnTo>
                  <a:lnTo>
                    <a:pt x="19268" y="2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  <p:sp>
          <p:nvSpPr>
            <p:cNvPr id="43" name="Shape 169"/>
            <p:cNvSpPr/>
            <p:nvPr/>
          </p:nvSpPr>
          <p:spPr>
            <a:xfrm>
              <a:off x="1890675" y="2420250"/>
              <a:ext cx="357775" cy="409050"/>
            </a:xfrm>
            <a:custGeom>
              <a:avLst/>
              <a:gdLst/>
              <a:ahLst/>
              <a:cxnLst/>
              <a:rect l="0" t="0" r="0" b="0"/>
              <a:pathLst>
                <a:path w="14311" h="16362" extrusionOk="0">
                  <a:moveTo>
                    <a:pt x="2260" y="641"/>
                  </a:moveTo>
                  <a:lnTo>
                    <a:pt x="9540" y="9177"/>
                  </a:lnTo>
                  <a:lnTo>
                    <a:pt x="10168" y="9675"/>
                  </a:lnTo>
                  <a:lnTo>
                    <a:pt x="10733" y="10244"/>
                  </a:lnTo>
                  <a:lnTo>
                    <a:pt x="11360" y="10813"/>
                  </a:lnTo>
                  <a:lnTo>
                    <a:pt x="11925" y="11382"/>
                  </a:lnTo>
                  <a:lnTo>
                    <a:pt x="12490" y="11951"/>
                  </a:lnTo>
                  <a:lnTo>
                    <a:pt x="13055" y="12449"/>
                  </a:lnTo>
                  <a:lnTo>
                    <a:pt x="13683" y="12947"/>
                  </a:lnTo>
                  <a:lnTo>
                    <a:pt x="14310" y="13445"/>
                  </a:lnTo>
                  <a:lnTo>
                    <a:pt x="8348" y="14868"/>
                  </a:lnTo>
                  <a:lnTo>
                    <a:pt x="252" y="16361"/>
                  </a:lnTo>
                  <a:lnTo>
                    <a:pt x="1" y="16361"/>
                  </a:lnTo>
                  <a:lnTo>
                    <a:pt x="879" y="16006"/>
                  </a:lnTo>
                  <a:lnTo>
                    <a:pt x="1821" y="15721"/>
                  </a:lnTo>
                  <a:lnTo>
                    <a:pt x="2699" y="15365"/>
                  </a:lnTo>
                  <a:lnTo>
                    <a:pt x="3641" y="14939"/>
                  </a:lnTo>
                  <a:lnTo>
                    <a:pt x="4519" y="14583"/>
                  </a:lnTo>
                  <a:lnTo>
                    <a:pt x="5461" y="14227"/>
                  </a:lnTo>
                  <a:lnTo>
                    <a:pt x="6340" y="13943"/>
                  </a:lnTo>
                  <a:lnTo>
                    <a:pt x="7281" y="13587"/>
                  </a:lnTo>
                  <a:lnTo>
                    <a:pt x="7155" y="13160"/>
                  </a:lnTo>
                  <a:lnTo>
                    <a:pt x="7030" y="12734"/>
                  </a:lnTo>
                  <a:lnTo>
                    <a:pt x="6779" y="12307"/>
                  </a:lnTo>
                  <a:lnTo>
                    <a:pt x="6465" y="11951"/>
                  </a:lnTo>
                  <a:lnTo>
                    <a:pt x="6151" y="11595"/>
                  </a:lnTo>
                  <a:lnTo>
                    <a:pt x="5900" y="11240"/>
                  </a:lnTo>
                  <a:lnTo>
                    <a:pt x="5649" y="10813"/>
                  </a:lnTo>
                  <a:lnTo>
                    <a:pt x="5398" y="10457"/>
                  </a:lnTo>
                  <a:lnTo>
                    <a:pt x="4645" y="9248"/>
                  </a:lnTo>
                  <a:lnTo>
                    <a:pt x="3892" y="8039"/>
                  </a:lnTo>
                  <a:lnTo>
                    <a:pt x="3139" y="6758"/>
                  </a:lnTo>
                  <a:lnTo>
                    <a:pt x="2511" y="5478"/>
                  </a:lnTo>
                  <a:lnTo>
                    <a:pt x="1883" y="4198"/>
                  </a:lnTo>
                  <a:lnTo>
                    <a:pt x="1319" y="2846"/>
                  </a:lnTo>
                  <a:lnTo>
                    <a:pt x="817" y="1495"/>
                  </a:lnTo>
                  <a:lnTo>
                    <a:pt x="314" y="143"/>
                  </a:lnTo>
                  <a:lnTo>
                    <a:pt x="565" y="72"/>
                  </a:lnTo>
                  <a:lnTo>
                    <a:pt x="879" y="1"/>
                  </a:lnTo>
                  <a:lnTo>
                    <a:pt x="1130" y="1"/>
                  </a:lnTo>
                  <a:lnTo>
                    <a:pt x="1381" y="72"/>
                  </a:lnTo>
                  <a:lnTo>
                    <a:pt x="1632" y="143"/>
                  </a:lnTo>
                  <a:lnTo>
                    <a:pt x="1883" y="285"/>
                  </a:lnTo>
                  <a:lnTo>
                    <a:pt x="2072" y="428"/>
                  </a:lnTo>
                  <a:lnTo>
                    <a:pt x="2260" y="6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  <p:sp>
          <p:nvSpPr>
            <p:cNvPr id="44" name="Shape 170"/>
            <p:cNvSpPr/>
            <p:nvPr/>
          </p:nvSpPr>
          <p:spPr>
            <a:xfrm>
              <a:off x="654275" y="1159450"/>
              <a:ext cx="622925" cy="860725"/>
            </a:xfrm>
            <a:custGeom>
              <a:avLst/>
              <a:gdLst/>
              <a:ahLst/>
              <a:cxnLst/>
              <a:rect l="0" t="0" r="0" b="0"/>
              <a:pathLst>
                <a:path w="24917" h="34429" extrusionOk="0">
                  <a:moveTo>
                    <a:pt x="22469" y="6331"/>
                  </a:moveTo>
                  <a:lnTo>
                    <a:pt x="22344" y="6189"/>
                  </a:lnTo>
                  <a:lnTo>
                    <a:pt x="22030" y="5762"/>
                  </a:lnTo>
                  <a:lnTo>
                    <a:pt x="21653" y="5193"/>
                  </a:lnTo>
                  <a:lnTo>
                    <a:pt x="21088" y="4482"/>
                  </a:lnTo>
                  <a:lnTo>
                    <a:pt x="20524" y="3699"/>
                  </a:lnTo>
                  <a:lnTo>
                    <a:pt x="19959" y="2917"/>
                  </a:lnTo>
                  <a:lnTo>
                    <a:pt x="19331" y="2205"/>
                  </a:lnTo>
                  <a:lnTo>
                    <a:pt x="18766" y="1565"/>
                  </a:lnTo>
                  <a:lnTo>
                    <a:pt x="17950" y="925"/>
                  </a:lnTo>
                  <a:lnTo>
                    <a:pt x="17072" y="427"/>
                  </a:lnTo>
                  <a:lnTo>
                    <a:pt x="16130" y="142"/>
                  </a:lnTo>
                  <a:lnTo>
                    <a:pt x="15126" y="0"/>
                  </a:lnTo>
                  <a:lnTo>
                    <a:pt x="14122" y="0"/>
                  </a:lnTo>
                  <a:lnTo>
                    <a:pt x="13118" y="214"/>
                  </a:lnTo>
                  <a:lnTo>
                    <a:pt x="12176" y="498"/>
                  </a:lnTo>
                  <a:lnTo>
                    <a:pt x="11235" y="925"/>
                  </a:lnTo>
                  <a:lnTo>
                    <a:pt x="10482" y="1352"/>
                  </a:lnTo>
                  <a:lnTo>
                    <a:pt x="9729" y="1778"/>
                  </a:lnTo>
                  <a:lnTo>
                    <a:pt x="9038" y="2276"/>
                  </a:lnTo>
                  <a:lnTo>
                    <a:pt x="8348" y="2845"/>
                  </a:lnTo>
                  <a:lnTo>
                    <a:pt x="7720" y="3415"/>
                  </a:lnTo>
                  <a:lnTo>
                    <a:pt x="7093" y="4055"/>
                  </a:lnTo>
                  <a:lnTo>
                    <a:pt x="6528" y="4766"/>
                  </a:lnTo>
                  <a:lnTo>
                    <a:pt x="6026" y="5477"/>
                  </a:lnTo>
                  <a:lnTo>
                    <a:pt x="4770" y="7327"/>
                  </a:lnTo>
                  <a:lnTo>
                    <a:pt x="3641" y="9247"/>
                  </a:lnTo>
                  <a:lnTo>
                    <a:pt x="2574" y="11168"/>
                  </a:lnTo>
                  <a:lnTo>
                    <a:pt x="1632" y="13089"/>
                  </a:lnTo>
                  <a:lnTo>
                    <a:pt x="879" y="15080"/>
                  </a:lnTo>
                  <a:lnTo>
                    <a:pt x="314" y="17143"/>
                  </a:lnTo>
                  <a:lnTo>
                    <a:pt x="63" y="19277"/>
                  </a:lnTo>
                  <a:lnTo>
                    <a:pt x="1" y="21411"/>
                  </a:lnTo>
                  <a:lnTo>
                    <a:pt x="126" y="22549"/>
                  </a:lnTo>
                  <a:lnTo>
                    <a:pt x="252" y="23687"/>
                  </a:lnTo>
                  <a:lnTo>
                    <a:pt x="565" y="24825"/>
                  </a:lnTo>
                  <a:lnTo>
                    <a:pt x="942" y="25963"/>
                  </a:lnTo>
                  <a:lnTo>
                    <a:pt x="1381" y="27030"/>
                  </a:lnTo>
                  <a:lnTo>
                    <a:pt x="1883" y="28169"/>
                  </a:lnTo>
                  <a:lnTo>
                    <a:pt x="2511" y="29164"/>
                  </a:lnTo>
                  <a:lnTo>
                    <a:pt x="3201" y="30160"/>
                  </a:lnTo>
                  <a:lnTo>
                    <a:pt x="3955" y="31014"/>
                  </a:lnTo>
                  <a:lnTo>
                    <a:pt x="4833" y="31867"/>
                  </a:lnTo>
                  <a:lnTo>
                    <a:pt x="5712" y="32579"/>
                  </a:lnTo>
                  <a:lnTo>
                    <a:pt x="6716" y="33219"/>
                  </a:lnTo>
                  <a:lnTo>
                    <a:pt x="7720" y="33717"/>
                  </a:lnTo>
                  <a:lnTo>
                    <a:pt x="8850" y="34073"/>
                  </a:lnTo>
                  <a:lnTo>
                    <a:pt x="10042" y="34357"/>
                  </a:lnTo>
                  <a:lnTo>
                    <a:pt x="11235" y="34428"/>
                  </a:lnTo>
                  <a:lnTo>
                    <a:pt x="11862" y="34428"/>
                  </a:lnTo>
                  <a:lnTo>
                    <a:pt x="12427" y="34286"/>
                  </a:lnTo>
                  <a:lnTo>
                    <a:pt x="12992" y="34073"/>
                  </a:lnTo>
                  <a:lnTo>
                    <a:pt x="13432" y="33717"/>
                  </a:lnTo>
                  <a:lnTo>
                    <a:pt x="13871" y="33361"/>
                  </a:lnTo>
                  <a:lnTo>
                    <a:pt x="14185" y="32863"/>
                  </a:lnTo>
                  <a:lnTo>
                    <a:pt x="14373" y="32294"/>
                  </a:lnTo>
                  <a:lnTo>
                    <a:pt x="14498" y="31725"/>
                  </a:lnTo>
                  <a:lnTo>
                    <a:pt x="14498" y="31156"/>
                  </a:lnTo>
                  <a:lnTo>
                    <a:pt x="14373" y="30587"/>
                  </a:lnTo>
                  <a:lnTo>
                    <a:pt x="14185" y="30018"/>
                  </a:lnTo>
                  <a:lnTo>
                    <a:pt x="13808" y="29591"/>
                  </a:lnTo>
                  <a:lnTo>
                    <a:pt x="13432" y="29164"/>
                  </a:lnTo>
                  <a:lnTo>
                    <a:pt x="12929" y="28880"/>
                  </a:lnTo>
                  <a:lnTo>
                    <a:pt x="12365" y="28666"/>
                  </a:lnTo>
                  <a:lnTo>
                    <a:pt x="11800" y="28524"/>
                  </a:lnTo>
                  <a:lnTo>
                    <a:pt x="11486" y="28524"/>
                  </a:lnTo>
                  <a:lnTo>
                    <a:pt x="11172" y="28524"/>
                  </a:lnTo>
                  <a:lnTo>
                    <a:pt x="10858" y="28524"/>
                  </a:lnTo>
                  <a:lnTo>
                    <a:pt x="10544" y="28453"/>
                  </a:lnTo>
                  <a:lnTo>
                    <a:pt x="10231" y="28453"/>
                  </a:lnTo>
                  <a:lnTo>
                    <a:pt x="9980" y="28382"/>
                  </a:lnTo>
                  <a:lnTo>
                    <a:pt x="9729" y="28311"/>
                  </a:lnTo>
                  <a:lnTo>
                    <a:pt x="9540" y="28169"/>
                  </a:lnTo>
                  <a:lnTo>
                    <a:pt x="9226" y="27884"/>
                  </a:lnTo>
                  <a:lnTo>
                    <a:pt x="8975" y="27671"/>
                  </a:lnTo>
                  <a:lnTo>
                    <a:pt x="8662" y="27315"/>
                  </a:lnTo>
                  <a:lnTo>
                    <a:pt x="8411" y="27030"/>
                  </a:lnTo>
                  <a:lnTo>
                    <a:pt x="8160" y="26746"/>
                  </a:lnTo>
                  <a:lnTo>
                    <a:pt x="7971" y="26390"/>
                  </a:lnTo>
                  <a:lnTo>
                    <a:pt x="7720" y="26106"/>
                  </a:lnTo>
                  <a:lnTo>
                    <a:pt x="7469" y="25750"/>
                  </a:lnTo>
                  <a:lnTo>
                    <a:pt x="6779" y="24541"/>
                  </a:lnTo>
                  <a:lnTo>
                    <a:pt x="6277" y="23332"/>
                  </a:lnTo>
                  <a:lnTo>
                    <a:pt x="6026" y="22051"/>
                  </a:lnTo>
                  <a:lnTo>
                    <a:pt x="5963" y="20771"/>
                  </a:lnTo>
                  <a:lnTo>
                    <a:pt x="6151" y="19064"/>
                  </a:lnTo>
                  <a:lnTo>
                    <a:pt x="6528" y="17428"/>
                  </a:lnTo>
                  <a:lnTo>
                    <a:pt x="7093" y="15863"/>
                  </a:lnTo>
                  <a:lnTo>
                    <a:pt x="7783" y="14298"/>
                  </a:lnTo>
                  <a:lnTo>
                    <a:pt x="8536" y="12804"/>
                  </a:lnTo>
                  <a:lnTo>
                    <a:pt x="9415" y="11310"/>
                  </a:lnTo>
                  <a:lnTo>
                    <a:pt x="10293" y="9816"/>
                  </a:lnTo>
                  <a:lnTo>
                    <a:pt x="11172" y="8394"/>
                  </a:lnTo>
                  <a:lnTo>
                    <a:pt x="11549" y="7540"/>
                  </a:lnTo>
                  <a:lnTo>
                    <a:pt x="12051" y="6829"/>
                  </a:lnTo>
                  <a:lnTo>
                    <a:pt x="12678" y="6402"/>
                  </a:lnTo>
                  <a:lnTo>
                    <a:pt x="13306" y="6046"/>
                  </a:lnTo>
                  <a:lnTo>
                    <a:pt x="13871" y="5833"/>
                  </a:lnTo>
                  <a:lnTo>
                    <a:pt x="14310" y="5762"/>
                  </a:lnTo>
                  <a:lnTo>
                    <a:pt x="14561" y="5691"/>
                  </a:lnTo>
                  <a:lnTo>
                    <a:pt x="14624" y="5691"/>
                  </a:lnTo>
                  <a:lnTo>
                    <a:pt x="15440" y="6260"/>
                  </a:lnTo>
                  <a:lnTo>
                    <a:pt x="16193" y="7185"/>
                  </a:lnTo>
                  <a:lnTo>
                    <a:pt x="16821" y="8323"/>
                  </a:lnTo>
                  <a:lnTo>
                    <a:pt x="17385" y="9603"/>
                  </a:lnTo>
                  <a:lnTo>
                    <a:pt x="17950" y="10883"/>
                  </a:lnTo>
                  <a:lnTo>
                    <a:pt x="18327" y="12022"/>
                  </a:lnTo>
                  <a:lnTo>
                    <a:pt x="18703" y="12804"/>
                  </a:lnTo>
                  <a:lnTo>
                    <a:pt x="19017" y="13160"/>
                  </a:lnTo>
                  <a:lnTo>
                    <a:pt x="20398" y="14511"/>
                  </a:lnTo>
                  <a:lnTo>
                    <a:pt x="21277" y="14653"/>
                  </a:lnTo>
                  <a:lnTo>
                    <a:pt x="22093" y="14440"/>
                  </a:lnTo>
                  <a:lnTo>
                    <a:pt x="22846" y="14013"/>
                  </a:lnTo>
                  <a:lnTo>
                    <a:pt x="23473" y="13373"/>
                  </a:lnTo>
                  <a:lnTo>
                    <a:pt x="23975" y="12591"/>
                  </a:lnTo>
                  <a:lnTo>
                    <a:pt x="24352" y="11666"/>
                  </a:lnTo>
                  <a:lnTo>
                    <a:pt x="24666" y="10741"/>
                  </a:lnTo>
                  <a:lnTo>
                    <a:pt x="24854" y="9816"/>
                  </a:lnTo>
                  <a:lnTo>
                    <a:pt x="24917" y="9247"/>
                  </a:lnTo>
                  <a:lnTo>
                    <a:pt x="24854" y="8678"/>
                  </a:lnTo>
                  <a:lnTo>
                    <a:pt x="24666" y="8109"/>
                  </a:lnTo>
                  <a:lnTo>
                    <a:pt x="24415" y="7611"/>
                  </a:lnTo>
                  <a:lnTo>
                    <a:pt x="24038" y="7185"/>
                  </a:lnTo>
                  <a:lnTo>
                    <a:pt x="23599" y="6829"/>
                  </a:lnTo>
                  <a:lnTo>
                    <a:pt x="23034" y="6544"/>
                  </a:lnTo>
                  <a:lnTo>
                    <a:pt x="22469" y="6331"/>
                  </a:lnTo>
                  <a:close/>
                </a:path>
              </a:pathLst>
            </a:custGeom>
            <a:solidFill>
              <a:srgbClr val="8C19FF"/>
            </a:solidFill>
            <a:ln>
              <a:noFill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  <p:sp>
          <p:nvSpPr>
            <p:cNvPr id="45" name="Shape 171"/>
            <p:cNvSpPr/>
            <p:nvPr/>
          </p:nvSpPr>
          <p:spPr>
            <a:xfrm>
              <a:off x="1553325" y="1413750"/>
              <a:ext cx="428375" cy="686450"/>
            </a:xfrm>
            <a:custGeom>
              <a:avLst/>
              <a:gdLst/>
              <a:ahLst/>
              <a:cxnLst/>
              <a:rect l="0" t="0" r="0" b="0"/>
              <a:pathLst>
                <a:path w="17135" h="27458" extrusionOk="0">
                  <a:moveTo>
                    <a:pt x="16884" y="3770"/>
                  </a:moveTo>
                  <a:lnTo>
                    <a:pt x="16758" y="3343"/>
                  </a:lnTo>
                  <a:lnTo>
                    <a:pt x="16507" y="2419"/>
                  </a:lnTo>
                  <a:lnTo>
                    <a:pt x="16131" y="1423"/>
                  </a:lnTo>
                  <a:lnTo>
                    <a:pt x="15754" y="783"/>
                  </a:lnTo>
                  <a:lnTo>
                    <a:pt x="15252" y="427"/>
                  </a:lnTo>
                  <a:lnTo>
                    <a:pt x="14750" y="142"/>
                  </a:lnTo>
                  <a:lnTo>
                    <a:pt x="14248" y="71"/>
                  </a:lnTo>
                  <a:lnTo>
                    <a:pt x="13683" y="0"/>
                  </a:lnTo>
                  <a:lnTo>
                    <a:pt x="13118" y="142"/>
                  </a:lnTo>
                  <a:lnTo>
                    <a:pt x="12616" y="356"/>
                  </a:lnTo>
                  <a:lnTo>
                    <a:pt x="12177" y="711"/>
                  </a:lnTo>
                  <a:lnTo>
                    <a:pt x="11737" y="1138"/>
                  </a:lnTo>
                  <a:lnTo>
                    <a:pt x="11612" y="1494"/>
                  </a:lnTo>
                  <a:lnTo>
                    <a:pt x="11235" y="2347"/>
                  </a:lnTo>
                  <a:lnTo>
                    <a:pt x="10608" y="3628"/>
                  </a:lnTo>
                  <a:lnTo>
                    <a:pt x="9917" y="5193"/>
                  </a:lnTo>
                  <a:lnTo>
                    <a:pt x="9164" y="6829"/>
                  </a:lnTo>
                  <a:lnTo>
                    <a:pt x="8411" y="8536"/>
                  </a:lnTo>
                  <a:lnTo>
                    <a:pt x="7658" y="10101"/>
                  </a:lnTo>
                  <a:lnTo>
                    <a:pt x="7093" y="11381"/>
                  </a:lnTo>
                  <a:lnTo>
                    <a:pt x="6779" y="9247"/>
                  </a:lnTo>
                  <a:lnTo>
                    <a:pt x="6465" y="7113"/>
                  </a:lnTo>
                  <a:lnTo>
                    <a:pt x="6152" y="5050"/>
                  </a:lnTo>
                  <a:lnTo>
                    <a:pt x="5712" y="2917"/>
                  </a:lnTo>
                  <a:lnTo>
                    <a:pt x="5587" y="2276"/>
                  </a:lnTo>
                  <a:lnTo>
                    <a:pt x="5336" y="1707"/>
                  </a:lnTo>
                  <a:lnTo>
                    <a:pt x="5022" y="1209"/>
                  </a:lnTo>
                  <a:lnTo>
                    <a:pt x="4645" y="711"/>
                  </a:lnTo>
                  <a:lnTo>
                    <a:pt x="4143" y="427"/>
                  </a:lnTo>
                  <a:lnTo>
                    <a:pt x="3641" y="142"/>
                  </a:lnTo>
                  <a:lnTo>
                    <a:pt x="3076" y="71"/>
                  </a:lnTo>
                  <a:lnTo>
                    <a:pt x="2511" y="71"/>
                  </a:lnTo>
                  <a:lnTo>
                    <a:pt x="1946" y="213"/>
                  </a:lnTo>
                  <a:lnTo>
                    <a:pt x="1444" y="498"/>
                  </a:lnTo>
                  <a:lnTo>
                    <a:pt x="1005" y="854"/>
                  </a:lnTo>
                  <a:lnTo>
                    <a:pt x="629" y="1280"/>
                  </a:lnTo>
                  <a:lnTo>
                    <a:pt x="315" y="1850"/>
                  </a:lnTo>
                  <a:lnTo>
                    <a:pt x="64" y="2419"/>
                  </a:lnTo>
                  <a:lnTo>
                    <a:pt x="1" y="3059"/>
                  </a:lnTo>
                  <a:lnTo>
                    <a:pt x="1" y="3699"/>
                  </a:lnTo>
                  <a:lnTo>
                    <a:pt x="377" y="5833"/>
                  </a:lnTo>
                  <a:lnTo>
                    <a:pt x="754" y="8038"/>
                  </a:lnTo>
                  <a:lnTo>
                    <a:pt x="1068" y="10172"/>
                  </a:lnTo>
                  <a:lnTo>
                    <a:pt x="1382" y="12377"/>
                  </a:lnTo>
                  <a:lnTo>
                    <a:pt x="1758" y="14511"/>
                  </a:lnTo>
                  <a:lnTo>
                    <a:pt x="2198" y="16716"/>
                  </a:lnTo>
                  <a:lnTo>
                    <a:pt x="2762" y="18779"/>
                  </a:lnTo>
                  <a:lnTo>
                    <a:pt x="3453" y="20842"/>
                  </a:lnTo>
                  <a:lnTo>
                    <a:pt x="3453" y="20913"/>
                  </a:lnTo>
                  <a:lnTo>
                    <a:pt x="3578" y="21197"/>
                  </a:lnTo>
                  <a:lnTo>
                    <a:pt x="3641" y="21482"/>
                  </a:lnTo>
                  <a:lnTo>
                    <a:pt x="3704" y="21695"/>
                  </a:lnTo>
                  <a:lnTo>
                    <a:pt x="4018" y="22264"/>
                  </a:lnTo>
                  <a:lnTo>
                    <a:pt x="4331" y="22762"/>
                  </a:lnTo>
                  <a:lnTo>
                    <a:pt x="4771" y="23118"/>
                  </a:lnTo>
                  <a:lnTo>
                    <a:pt x="5273" y="23403"/>
                  </a:lnTo>
                  <a:lnTo>
                    <a:pt x="5838" y="23545"/>
                  </a:lnTo>
                  <a:lnTo>
                    <a:pt x="6403" y="23545"/>
                  </a:lnTo>
                  <a:lnTo>
                    <a:pt x="6967" y="23474"/>
                  </a:lnTo>
                  <a:lnTo>
                    <a:pt x="7532" y="23260"/>
                  </a:lnTo>
                  <a:lnTo>
                    <a:pt x="7658" y="23047"/>
                  </a:lnTo>
                  <a:lnTo>
                    <a:pt x="8034" y="22478"/>
                  </a:lnTo>
                  <a:lnTo>
                    <a:pt x="8536" y="21695"/>
                  </a:lnTo>
                  <a:lnTo>
                    <a:pt x="9101" y="20700"/>
                  </a:lnTo>
                  <a:lnTo>
                    <a:pt x="9729" y="19633"/>
                  </a:lnTo>
                  <a:lnTo>
                    <a:pt x="10357" y="18566"/>
                  </a:lnTo>
                  <a:lnTo>
                    <a:pt x="10859" y="17570"/>
                  </a:lnTo>
                  <a:lnTo>
                    <a:pt x="11235" y="16716"/>
                  </a:lnTo>
                  <a:lnTo>
                    <a:pt x="11172" y="18566"/>
                  </a:lnTo>
                  <a:lnTo>
                    <a:pt x="11235" y="20415"/>
                  </a:lnTo>
                  <a:lnTo>
                    <a:pt x="11235" y="22336"/>
                  </a:lnTo>
                  <a:lnTo>
                    <a:pt x="11361" y="24185"/>
                  </a:lnTo>
                  <a:lnTo>
                    <a:pt x="11423" y="24825"/>
                  </a:lnTo>
                  <a:lnTo>
                    <a:pt x="11612" y="25465"/>
                  </a:lnTo>
                  <a:lnTo>
                    <a:pt x="11863" y="26034"/>
                  </a:lnTo>
                  <a:lnTo>
                    <a:pt x="12239" y="26532"/>
                  </a:lnTo>
                  <a:lnTo>
                    <a:pt x="12616" y="26888"/>
                  </a:lnTo>
                  <a:lnTo>
                    <a:pt x="13118" y="27173"/>
                  </a:lnTo>
                  <a:lnTo>
                    <a:pt x="13683" y="27386"/>
                  </a:lnTo>
                  <a:lnTo>
                    <a:pt x="14248" y="27457"/>
                  </a:lnTo>
                  <a:lnTo>
                    <a:pt x="14813" y="27386"/>
                  </a:lnTo>
                  <a:lnTo>
                    <a:pt x="15377" y="27173"/>
                  </a:lnTo>
                  <a:lnTo>
                    <a:pt x="15880" y="26888"/>
                  </a:lnTo>
                  <a:lnTo>
                    <a:pt x="16256" y="26532"/>
                  </a:lnTo>
                  <a:lnTo>
                    <a:pt x="16633" y="26034"/>
                  </a:lnTo>
                  <a:lnTo>
                    <a:pt x="16884" y="25465"/>
                  </a:lnTo>
                  <a:lnTo>
                    <a:pt x="17072" y="24825"/>
                  </a:lnTo>
                  <a:lnTo>
                    <a:pt x="17135" y="24185"/>
                  </a:lnTo>
                  <a:lnTo>
                    <a:pt x="17009" y="19135"/>
                  </a:lnTo>
                  <a:lnTo>
                    <a:pt x="17072" y="14013"/>
                  </a:lnTo>
                  <a:lnTo>
                    <a:pt x="17135" y="8892"/>
                  </a:lnTo>
                  <a:lnTo>
                    <a:pt x="16884" y="3770"/>
                  </a:lnTo>
                  <a:close/>
                </a:path>
              </a:pathLst>
            </a:custGeom>
            <a:solidFill>
              <a:srgbClr val="8C19FF"/>
            </a:solidFill>
            <a:ln>
              <a:noFill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  <p:sp>
          <p:nvSpPr>
            <p:cNvPr id="46" name="Shape 172"/>
            <p:cNvSpPr/>
            <p:nvPr/>
          </p:nvSpPr>
          <p:spPr>
            <a:xfrm>
              <a:off x="2104075" y="1483100"/>
              <a:ext cx="348350" cy="723800"/>
            </a:xfrm>
            <a:custGeom>
              <a:avLst/>
              <a:gdLst/>
              <a:ahLst/>
              <a:cxnLst/>
              <a:rect l="0" t="0" r="0" b="0"/>
              <a:pathLst>
                <a:path w="13934" h="28952" extrusionOk="0">
                  <a:moveTo>
                    <a:pt x="11988" y="15294"/>
                  </a:moveTo>
                  <a:lnTo>
                    <a:pt x="11674" y="14796"/>
                  </a:lnTo>
                  <a:lnTo>
                    <a:pt x="11297" y="14440"/>
                  </a:lnTo>
                  <a:lnTo>
                    <a:pt x="10858" y="14156"/>
                  </a:lnTo>
                  <a:lnTo>
                    <a:pt x="10419" y="13942"/>
                  </a:lnTo>
                  <a:lnTo>
                    <a:pt x="9917" y="13871"/>
                  </a:lnTo>
                  <a:lnTo>
                    <a:pt x="9414" y="13871"/>
                  </a:lnTo>
                  <a:lnTo>
                    <a:pt x="8912" y="14013"/>
                  </a:lnTo>
                  <a:lnTo>
                    <a:pt x="8410" y="14298"/>
                  </a:lnTo>
                  <a:lnTo>
                    <a:pt x="7657" y="15080"/>
                  </a:lnTo>
                  <a:lnTo>
                    <a:pt x="7218" y="16076"/>
                  </a:lnTo>
                  <a:lnTo>
                    <a:pt x="7155" y="17214"/>
                  </a:lnTo>
                  <a:lnTo>
                    <a:pt x="7532" y="18352"/>
                  </a:lnTo>
                  <a:lnTo>
                    <a:pt x="7845" y="18993"/>
                  </a:lnTo>
                  <a:lnTo>
                    <a:pt x="8159" y="19633"/>
                  </a:lnTo>
                  <a:lnTo>
                    <a:pt x="8410" y="20273"/>
                  </a:lnTo>
                  <a:lnTo>
                    <a:pt x="8599" y="20984"/>
                  </a:lnTo>
                  <a:lnTo>
                    <a:pt x="8096" y="20415"/>
                  </a:lnTo>
                  <a:lnTo>
                    <a:pt x="7657" y="19775"/>
                  </a:lnTo>
                  <a:lnTo>
                    <a:pt x="7281" y="19064"/>
                  </a:lnTo>
                  <a:lnTo>
                    <a:pt x="6967" y="18352"/>
                  </a:lnTo>
                  <a:lnTo>
                    <a:pt x="5963" y="14582"/>
                  </a:lnTo>
                  <a:lnTo>
                    <a:pt x="5523" y="10741"/>
                  </a:lnTo>
                  <a:lnTo>
                    <a:pt x="5335" y="6829"/>
                  </a:lnTo>
                  <a:lnTo>
                    <a:pt x="5209" y="2988"/>
                  </a:lnTo>
                  <a:lnTo>
                    <a:pt x="5147" y="2419"/>
                  </a:lnTo>
                  <a:lnTo>
                    <a:pt x="5021" y="1850"/>
                  </a:lnTo>
                  <a:lnTo>
                    <a:pt x="4770" y="1352"/>
                  </a:lnTo>
                  <a:lnTo>
                    <a:pt x="4456" y="854"/>
                  </a:lnTo>
                  <a:lnTo>
                    <a:pt x="4017" y="498"/>
                  </a:lnTo>
                  <a:lnTo>
                    <a:pt x="3578" y="214"/>
                  </a:lnTo>
                  <a:lnTo>
                    <a:pt x="3075" y="71"/>
                  </a:lnTo>
                  <a:lnTo>
                    <a:pt x="2573" y="0"/>
                  </a:lnTo>
                  <a:lnTo>
                    <a:pt x="2071" y="71"/>
                  </a:lnTo>
                  <a:lnTo>
                    <a:pt x="1569" y="214"/>
                  </a:lnTo>
                  <a:lnTo>
                    <a:pt x="1130" y="498"/>
                  </a:lnTo>
                  <a:lnTo>
                    <a:pt x="753" y="854"/>
                  </a:lnTo>
                  <a:lnTo>
                    <a:pt x="440" y="1352"/>
                  </a:lnTo>
                  <a:lnTo>
                    <a:pt x="188" y="1850"/>
                  </a:lnTo>
                  <a:lnTo>
                    <a:pt x="63" y="2419"/>
                  </a:lnTo>
                  <a:lnTo>
                    <a:pt x="0" y="2988"/>
                  </a:lnTo>
                  <a:lnTo>
                    <a:pt x="63" y="6544"/>
                  </a:lnTo>
                  <a:lnTo>
                    <a:pt x="126" y="10386"/>
                  </a:lnTo>
                  <a:lnTo>
                    <a:pt x="377" y="14369"/>
                  </a:lnTo>
                  <a:lnTo>
                    <a:pt x="942" y="18210"/>
                  </a:lnTo>
                  <a:lnTo>
                    <a:pt x="1883" y="21838"/>
                  </a:lnTo>
                  <a:lnTo>
                    <a:pt x="3452" y="24897"/>
                  </a:lnTo>
                  <a:lnTo>
                    <a:pt x="5711" y="27315"/>
                  </a:lnTo>
                  <a:lnTo>
                    <a:pt x="8787" y="28809"/>
                  </a:lnTo>
                  <a:lnTo>
                    <a:pt x="10105" y="28951"/>
                  </a:lnTo>
                  <a:lnTo>
                    <a:pt x="10419" y="28809"/>
                  </a:lnTo>
                  <a:lnTo>
                    <a:pt x="10858" y="28453"/>
                  </a:lnTo>
                  <a:lnTo>
                    <a:pt x="11297" y="27955"/>
                  </a:lnTo>
                  <a:lnTo>
                    <a:pt x="11799" y="27386"/>
                  </a:lnTo>
                  <a:lnTo>
                    <a:pt x="12301" y="26817"/>
                  </a:lnTo>
                  <a:lnTo>
                    <a:pt x="12678" y="26390"/>
                  </a:lnTo>
                  <a:lnTo>
                    <a:pt x="12929" y="26035"/>
                  </a:lnTo>
                  <a:lnTo>
                    <a:pt x="13055" y="25892"/>
                  </a:lnTo>
                  <a:lnTo>
                    <a:pt x="13557" y="24541"/>
                  </a:lnTo>
                  <a:lnTo>
                    <a:pt x="13808" y="23189"/>
                  </a:lnTo>
                  <a:lnTo>
                    <a:pt x="13933" y="21838"/>
                  </a:lnTo>
                  <a:lnTo>
                    <a:pt x="13808" y="20486"/>
                  </a:lnTo>
                  <a:lnTo>
                    <a:pt x="13557" y="19135"/>
                  </a:lnTo>
                  <a:lnTo>
                    <a:pt x="13180" y="17783"/>
                  </a:lnTo>
                  <a:lnTo>
                    <a:pt x="12615" y="16503"/>
                  </a:lnTo>
                  <a:lnTo>
                    <a:pt x="11988" y="15294"/>
                  </a:lnTo>
                  <a:close/>
                </a:path>
              </a:pathLst>
            </a:custGeom>
            <a:solidFill>
              <a:srgbClr val="8C19FF"/>
            </a:solidFill>
            <a:ln>
              <a:noFill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  <p:sp>
          <p:nvSpPr>
            <p:cNvPr id="47" name="Shape 173"/>
            <p:cNvSpPr/>
            <p:nvPr/>
          </p:nvSpPr>
          <p:spPr>
            <a:xfrm>
              <a:off x="913175" y="2231750"/>
              <a:ext cx="1175225" cy="460625"/>
            </a:xfrm>
            <a:custGeom>
              <a:avLst/>
              <a:gdLst/>
              <a:ahLst/>
              <a:cxnLst/>
              <a:rect l="0" t="0" r="0" b="0"/>
              <a:pathLst>
                <a:path w="47009" h="18425" extrusionOk="0">
                  <a:moveTo>
                    <a:pt x="47009" y="11951"/>
                  </a:moveTo>
                  <a:lnTo>
                    <a:pt x="44875" y="8466"/>
                  </a:lnTo>
                  <a:lnTo>
                    <a:pt x="44749" y="8466"/>
                  </a:lnTo>
                  <a:lnTo>
                    <a:pt x="44435" y="8537"/>
                  </a:lnTo>
                  <a:lnTo>
                    <a:pt x="43933" y="8679"/>
                  </a:lnTo>
                  <a:lnTo>
                    <a:pt x="43243" y="8821"/>
                  </a:lnTo>
                  <a:lnTo>
                    <a:pt x="42427" y="8964"/>
                  </a:lnTo>
                  <a:lnTo>
                    <a:pt x="41486" y="9177"/>
                  </a:lnTo>
                  <a:lnTo>
                    <a:pt x="40481" y="9390"/>
                  </a:lnTo>
                  <a:lnTo>
                    <a:pt x="39352" y="9604"/>
                  </a:lnTo>
                  <a:lnTo>
                    <a:pt x="38222" y="9817"/>
                  </a:lnTo>
                  <a:lnTo>
                    <a:pt x="37029" y="10031"/>
                  </a:lnTo>
                  <a:lnTo>
                    <a:pt x="35837" y="10244"/>
                  </a:lnTo>
                  <a:lnTo>
                    <a:pt x="34707" y="10386"/>
                  </a:lnTo>
                  <a:lnTo>
                    <a:pt x="33578" y="10600"/>
                  </a:lnTo>
                  <a:lnTo>
                    <a:pt x="32511" y="10671"/>
                  </a:lnTo>
                  <a:lnTo>
                    <a:pt x="31569" y="10742"/>
                  </a:lnTo>
                  <a:lnTo>
                    <a:pt x="30691" y="10813"/>
                  </a:lnTo>
                  <a:lnTo>
                    <a:pt x="30000" y="10813"/>
                  </a:lnTo>
                  <a:lnTo>
                    <a:pt x="29247" y="10813"/>
                  </a:lnTo>
                  <a:lnTo>
                    <a:pt x="28557" y="10813"/>
                  </a:lnTo>
                  <a:lnTo>
                    <a:pt x="27866" y="10813"/>
                  </a:lnTo>
                  <a:lnTo>
                    <a:pt x="27113" y="10813"/>
                  </a:lnTo>
                  <a:lnTo>
                    <a:pt x="26423" y="10813"/>
                  </a:lnTo>
                  <a:lnTo>
                    <a:pt x="25670" y="10813"/>
                  </a:lnTo>
                  <a:lnTo>
                    <a:pt x="24979" y="10813"/>
                  </a:lnTo>
                  <a:lnTo>
                    <a:pt x="24289" y="10742"/>
                  </a:lnTo>
                  <a:lnTo>
                    <a:pt x="23536" y="10742"/>
                  </a:lnTo>
                  <a:lnTo>
                    <a:pt x="22845" y="10671"/>
                  </a:lnTo>
                  <a:lnTo>
                    <a:pt x="22092" y="10671"/>
                  </a:lnTo>
                  <a:lnTo>
                    <a:pt x="21402" y="10600"/>
                  </a:lnTo>
                  <a:lnTo>
                    <a:pt x="20711" y="10528"/>
                  </a:lnTo>
                  <a:lnTo>
                    <a:pt x="19958" y="10386"/>
                  </a:lnTo>
                  <a:lnTo>
                    <a:pt x="19268" y="10315"/>
                  </a:lnTo>
                  <a:lnTo>
                    <a:pt x="20272" y="10102"/>
                  </a:lnTo>
                  <a:lnTo>
                    <a:pt x="21402" y="9817"/>
                  </a:lnTo>
                  <a:lnTo>
                    <a:pt x="22594" y="9461"/>
                  </a:lnTo>
                  <a:lnTo>
                    <a:pt x="23787" y="9106"/>
                  </a:lnTo>
                  <a:lnTo>
                    <a:pt x="25042" y="8608"/>
                  </a:lnTo>
                  <a:lnTo>
                    <a:pt x="26297" y="8181"/>
                  </a:lnTo>
                  <a:lnTo>
                    <a:pt x="27490" y="7612"/>
                  </a:lnTo>
                  <a:lnTo>
                    <a:pt x="28682" y="7114"/>
                  </a:lnTo>
                  <a:lnTo>
                    <a:pt x="29812" y="6616"/>
                  </a:lnTo>
                  <a:lnTo>
                    <a:pt x="30879" y="6189"/>
                  </a:lnTo>
                  <a:lnTo>
                    <a:pt x="31820" y="5763"/>
                  </a:lnTo>
                  <a:lnTo>
                    <a:pt x="32636" y="5336"/>
                  </a:lnTo>
                  <a:lnTo>
                    <a:pt x="33327" y="5051"/>
                  </a:lnTo>
                  <a:lnTo>
                    <a:pt x="33829" y="4767"/>
                  </a:lnTo>
                  <a:lnTo>
                    <a:pt x="34142" y="4624"/>
                  </a:lnTo>
                  <a:lnTo>
                    <a:pt x="34268" y="4553"/>
                  </a:lnTo>
                  <a:lnTo>
                    <a:pt x="34456" y="4198"/>
                  </a:lnTo>
                  <a:lnTo>
                    <a:pt x="34519" y="3700"/>
                  </a:lnTo>
                  <a:lnTo>
                    <a:pt x="34394" y="3060"/>
                  </a:lnTo>
                  <a:lnTo>
                    <a:pt x="34205" y="2277"/>
                  </a:lnTo>
                  <a:lnTo>
                    <a:pt x="33954" y="1637"/>
                  </a:lnTo>
                  <a:lnTo>
                    <a:pt x="33640" y="997"/>
                  </a:lnTo>
                  <a:lnTo>
                    <a:pt x="33264" y="641"/>
                  </a:lnTo>
                  <a:lnTo>
                    <a:pt x="32950" y="499"/>
                  </a:lnTo>
                  <a:lnTo>
                    <a:pt x="32260" y="570"/>
                  </a:lnTo>
                  <a:lnTo>
                    <a:pt x="31318" y="641"/>
                  </a:lnTo>
                  <a:lnTo>
                    <a:pt x="30377" y="783"/>
                  </a:lnTo>
                  <a:lnTo>
                    <a:pt x="29435" y="854"/>
                  </a:lnTo>
                  <a:lnTo>
                    <a:pt x="28494" y="997"/>
                  </a:lnTo>
                  <a:lnTo>
                    <a:pt x="27552" y="1139"/>
                  </a:lnTo>
                  <a:lnTo>
                    <a:pt x="26611" y="1281"/>
                  </a:lnTo>
                  <a:lnTo>
                    <a:pt x="25670" y="1424"/>
                  </a:lnTo>
                  <a:lnTo>
                    <a:pt x="24728" y="1495"/>
                  </a:lnTo>
                  <a:lnTo>
                    <a:pt x="23787" y="1566"/>
                  </a:lnTo>
                  <a:lnTo>
                    <a:pt x="22845" y="1566"/>
                  </a:lnTo>
                  <a:lnTo>
                    <a:pt x="21904" y="1495"/>
                  </a:lnTo>
                  <a:lnTo>
                    <a:pt x="21025" y="1424"/>
                  </a:lnTo>
                  <a:lnTo>
                    <a:pt x="20084" y="1281"/>
                  </a:lnTo>
                  <a:lnTo>
                    <a:pt x="19142" y="1068"/>
                  </a:lnTo>
                  <a:lnTo>
                    <a:pt x="18264" y="783"/>
                  </a:lnTo>
                  <a:lnTo>
                    <a:pt x="17385" y="357"/>
                  </a:lnTo>
                  <a:lnTo>
                    <a:pt x="17071" y="143"/>
                  </a:lnTo>
                  <a:lnTo>
                    <a:pt x="16695" y="72"/>
                  </a:lnTo>
                  <a:lnTo>
                    <a:pt x="16318" y="1"/>
                  </a:lnTo>
                  <a:lnTo>
                    <a:pt x="15942" y="72"/>
                  </a:lnTo>
                  <a:lnTo>
                    <a:pt x="15628" y="214"/>
                  </a:lnTo>
                  <a:lnTo>
                    <a:pt x="15251" y="428"/>
                  </a:lnTo>
                  <a:lnTo>
                    <a:pt x="15000" y="712"/>
                  </a:lnTo>
                  <a:lnTo>
                    <a:pt x="14749" y="997"/>
                  </a:lnTo>
                  <a:lnTo>
                    <a:pt x="14498" y="1779"/>
                  </a:lnTo>
                  <a:lnTo>
                    <a:pt x="14561" y="2562"/>
                  </a:lnTo>
                  <a:lnTo>
                    <a:pt x="14875" y="3273"/>
                  </a:lnTo>
                  <a:lnTo>
                    <a:pt x="15440" y="3842"/>
                  </a:lnTo>
                  <a:lnTo>
                    <a:pt x="16193" y="4269"/>
                  </a:lnTo>
                  <a:lnTo>
                    <a:pt x="16946" y="4624"/>
                  </a:lnTo>
                  <a:lnTo>
                    <a:pt x="17699" y="4909"/>
                  </a:lnTo>
                  <a:lnTo>
                    <a:pt x="18452" y="5122"/>
                  </a:lnTo>
                  <a:lnTo>
                    <a:pt x="19268" y="5336"/>
                  </a:lnTo>
                  <a:lnTo>
                    <a:pt x="20084" y="5478"/>
                  </a:lnTo>
                  <a:lnTo>
                    <a:pt x="20837" y="5549"/>
                  </a:lnTo>
                  <a:lnTo>
                    <a:pt x="21653" y="5620"/>
                  </a:lnTo>
                  <a:lnTo>
                    <a:pt x="21214" y="5691"/>
                  </a:lnTo>
                  <a:lnTo>
                    <a:pt x="20837" y="5834"/>
                  </a:lnTo>
                  <a:lnTo>
                    <a:pt x="20398" y="5905"/>
                  </a:lnTo>
                  <a:lnTo>
                    <a:pt x="20021" y="5976"/>
                  </a:lnTo>
                  <a:lnTo>
                    <a:pt x="19205" y="6118"/>
                  </a:lnTo>
                  <a:lnTo>
                    <a:pt x="18327" y="6261"/>
                  </a:lnTo>
                  <a:lnTo>
                    <a:pt x="17448" y="6332"/>
                  </a:lnTo>
                  <a:lnTo>
                    <a:pt x="16444" y="6403"/>
                  </a:lnTo>
                  <a:lnTo>
                    <a:pt x="15440" y="6474"/>
                  </a:lnTo>
                  <a:lnTo>
                    <a:pt x="14435" y="6474"/>
                  </a:lnTo>
                  <a:lnTo>
                    <a:pt x="13494" y="6474"/>
                  </a:lnTo>
                  <a:lnTo>
                    <a:pt x="12552" y="6474"/>
                  </a:lnTo>
                  <a:lnTo>
                    <a:pt x="11611" y="6474"/>
                  </a:lnTo>
                  <a:lnTo>
                    <a:pt x="10795" y="6403"/>
                  </a:lnTo>
                  <a:lnTo>
                    <a:pt x="9979" y="6403"/>
                  </a:lnTo>
                  <a:lnTo>
                    <a:pt x="9352" y="6332"/>
                  </a:lnTo>
                  <a:lnTo>
                    <a:pt x="8787" y="6332"/>
                  </a:lnTo>
                  <a:lnTo>
                    <a:pt x="8410" y="6261"/>
                  </a:lnTo>
                  <a:lnTo>
                    <a:pt x="8096" y="6261"/>
                  </a:lnTo>
                  <a:lnTo>
                    <a:pt x="8034" y="6261"/>
                  </a:lnTo>
                  <a:lnTo>
                    <a:pt x="7532" y="6332"/>
                  </a:lnTo>
                  <a:lnTo>
                    <a:pt x="7092" y="6545"/>
                  </a:lnTo>
                  <a:lnTo>
                    <a:pt x="6653" y="6830"/>
                  </a:lnTo>
                  <a:lnTo>
                    <a:pt x="6339" y="7256"/>
                  </a:lnTo>
                  <a:lnTo>
                    <a:pt x="6088" y="8039"/>
                  </a:lnTo>
                  <a:lnTo>
                    <a:pt x="6151" y="8821"/>
                  </a:lnTo>
                  <a:lnTo>
                    <a:pt x="6465" y="9533"/>
                  </a:lnTo>
                  <a:lnTo>
                    <a:pt x="7029" y="10102"/>
                  </a:lnTo>
                  <a:lnTo>
                    <a:pt x="7281" y="10244"/>
                  </a:lnTo>
                  <a:lnTo>
                    <a:pt x="7845" y="10528"/>
                  </a:lnTo>
                  <a:lnTo>
                    <a:pt x="8787" y="10955"/>
                  </a:lnTo>
                  <a:lnTo>
                    <a:pt x="9854" y="11524"/>
                  </a:lnTo>
                  <a:lnTo>
                    <a:pt x="11109" y="12093"/>
                  </a:lnTo>
                  <a:lnTo>
                    <a:pt x="12364" y="12662"/>
                  </a:lnTo>
                  <a:lnTo>
                    <a:pt x="13557" y="13089"/>
                  </a:lnTo>
                  <a:lnTo>
                    <a:pt x="14561" y="13445"/>
                  </a:lnTo>
                  <a:lnTo>
                    <a:pt x="13808" y="13445"/>
                  </a:lnTo>
                  <a:lnTo>
                    <a:pt x="13117" y="13445"/>
                  </a:lnTo>
                  <a:lnTo>
                    <a:pt x="12364" y="13516"/>
                  </a:lnTo>
                  <a:lnTo>
                    <a:pt x="11611" y="13516"/>
                  </a:lnTo>
                  <a:lnTo>
                    <a:pt x="10921" y="13516"/>
                  </a:lnTo>
                  <a:lnTo>
                    <a:pt x="10168" y="13516"/>
                  </a:lnTo>
                  <a:lnTo>
                    <a:pt x="9414" y="13516"/>
                  </a:lnTo>
                  <a:lnTo>
                    <a:pt x="8724" y="13516"/>
                  </a:lnTo>
                  <a:lnTo>
                    <a:pt x="7971" y="13445"/>
                  </a:lnTo>
                  <a:lnTo>
                    <a:pt x="7218" y="13445"/>
                  </a:lnTo>
                  <a:lnTo>
                    <a:pt x="6465" y="13374"/>
                  </a:lnTo>
                  <a:lnTo>
                    <a:pt x="5774" y="13303"/>
                  </a:lnTo>
                  <a:lnTo>
                    <a:pt x="5021" y="13231"/>
                  </a:lnTo>
                  <a:lnTo>
                    <a:pt x="4268" y="13160"/>
                  </a:lnTo>
                  <a:lnTo>
                    <a:pt x="3578" y="13089"/>
                  </a:lnTo>
                  <a:lnTo>
                    <a:pt x="2824" y="12947"/>
                  </a:lnTo>
                  <a:lnTo>
                    <a:pt x="2385" y="12947"/>
                  </a:lnTo>
                  <a:lnTo>
                    <a:pt x="1946" y="13018"/>
                  </a:lnTo>
                  <a:lnTo>
                    <a:pt x="1506" y="13089"/>
                  </a:lnTo>
                  <a:lnTo>
                    <a:pt x="1067" y="13231"/>
                  </a:lnTo>
                  <a:lnTo>
                    <a:pt x="628" y="13445"/>
                  </a:lnTo>
                  <a:lnTo>
                    <a:pt x="314" y="13729"/>
                  </a:lnTo>
                  <a:lnTo>
                    <a:pt x="126" y="14014"/>
                  </a:lnTo>
                  <a:lnTo>
                    <a:pt x="0" y="14441"/>
                  </a:lnTo>
                  <a:lnTo>
                    <a:pt x="0" y="14868"/>
                  </a:lnTo>
                  <a:lnTo>
                    <a:pt x="188" y="15294"/>
                  </a:lnTo>
                  <a:lnTo>
                    <a:pt x="440" y="15721"/>
                  </a:lnTo>
                  <a:lnTo>
                    <a:pt x="816" y="16148"/>
                  </a:lnTo>
                  <a:lnTo>
                    <a:pt x="1193" y="16504"/>
                  </a:lnTo>
                  <a:lnTo>
                    <a:pt x="1632" y="16788"/>
                  </a:lnTo>
                  <a:lnTo>
                    <a:pt x="2071" y="17001"/>
                  </a:lnTo>
                  <a:lnTo>
                    <a:pt x="2511" y="17073"/>
                  </a:lnTo>
                  <a:lnTo>
                    <a:pt x="4268" y="17215"/>
                  </a:lnTo>
                  <a:lnTo>
                    <a:pt x="6025" y="17428"/>
                  </a:lnTo>
                  <a:lnTo>
                    <a:pt x="7783" y="17571"/>
                  </a:lnTo>
                  <a:lnTo>
                    <a:pt x="9477" y="17784"/>
                  </a:lnTo>
                  <a:lnTo>
                    <a:pt x="11235" y="17926"/>
                  </a:lnTo>
                  <a:lnTo>
                    <a:pt x="12992" y="18068"/>
                  </a:lnTo>
                  <a:lnTo>
                    <a:pt x="14749" y="18211"/>
                  </a:lnTo>
                  <a:lnTo>
                    <a:pt x="16506" y="18282"/>
                  </a:lnTo>
                  <a:lnTo>
                    <a:pt x="18264" y="18353"/>
                  </a:lnTo>
                  <a:lnTo>
                    <a:pt x="20021" y="18424"/>
                  </a:lnTo>
                  <a:lnTo>
                    <a:pt x="21778" y="18424"/>
                  </a:lnTo>
                  <a:lnTo>
                    <a:pt x="23536" y="18424"/>
                  </a:lnTo>
                  <a:lnTo>
                    <a:pt x="25230" y="18353"/>
                  </a:lnTo>
                  <a:lnTo>
                    <a:pt x="26988" y="18282"/>
                  </a:lnTo>
                  <a:lnTo>
                    <a:pt x="28745" y="18140"/>
                  </a:lnTo>
                  <a:lnTo>
                    <a:pt x="30440" y="17997"/>
                  </a:lnTo>
                  <a:lnTo>
                    <a:pt x="32134" y="17784"/>
                  </a:lnTo>
                  <a:lnTo>
                    <a:pt x="33829" y="17428"/>
                  </a:lnTo>
                  <a:lnTo>
                    <a:pt x="35398" y="17073"/>
                  </a:lnTo>
                  <a:lnTo>
                    <a:pt x="36904" y="16575"/>
                  </a:lnTo>
                  <a:lnTo>
                    <a:pt x="38347" y="16148"/>
                  </a:lnTo>
                  <a:lnTo>
                    <a:pt x="39728" y="15650"/>
                  </a:lnTo>
                  <a:lnTo>
                    <a:pt x="40983" y="15081"/>
                  </a:lnTo>
                  <a:lnTo>
                    <a:pt x="42176" y="14583"/>
                  </a:lnTo>
                  <a:lnTo>
                    <a:pt x="43243" y="14085"/>
                  </a:lnTo>
                  <a:lnTo>
                    <a:pt x="44184" y="13587"/>
                  </a:lnTo>
                  <a:lnTo>
                    <a:pt x="45000" y="13160"/>
                  </a:lnTo>
                  <a:lnTo>
                    <a:pt x="45691" y="12734"/>
                  </a:lnTo>
                  <a:lnTo>
                    <a:pt x="46255" y="12449"/>
                  </a:lnTo>
                  <a:lnTo>
                    <a:pt x="46695" y="12165"/>
                  </a:lnTo>
                  <a:lnTo>
                    <a:pt x="46946" y="12022"/>
                  </a:lnTo>
                  <a:lnTo>
                    <a:pt x="47009" y="11951"/>
                  </a:lnTo>
                  <a:close/>
                </a:path>
              </a:pathLst>
            </a:custGeom>
            <a:solidFill>
              <a:srgbClr val="C40042"/>
            </a:solidFill>
            <a:ln>
              <a:noFill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  <p:sp>
          <p:nvSpPr>
            <p:cNvPr id="48" name="Shape 174"/>
            <p:cNvSpPr/>
            <p:nvPr/>
          </p:nvSpPr>
          <p:spPr>
            <a:xfrm>
              <a:off x="1426250" y="2242425"/>
              <a:ext cx="171050" cy="53375"/>
            </a:xfrm>
            <a:custGeom>
              <a:avLst/>
              <a:gdLst/>
              <a:ahLst/>
              <a:cxnLst/>
              <a:rect l="0" t="0" r="0" b="0"/>
              <a:pathLst>
                <a:path w="6842" h="2135" extrusionOk="0">
                  <a:moveTo>
                    <a:pt x="6841" y="285"/>
                  </a:moveTo>
                  <a:lnTo>
                    <a:pt x="6653" y="641"/>
                  </a:lnTo>
                  <a:lnTo>
                    <a:pt x="6402" y="997"/>
                  </a:lnTo>
                  <a:lnTo>
                    <a:pt x="6088" y="1210"/>
                  </a:lnTo>
                  <a:lnTo>
                    <a:pt x="5712" y="1423"/>
                  </a:lnTo>
                  <a:lnTo>
                    <a:pt x="5335" y="1637"/>
                  </a:lnTo>
                  <a:lnTo>
                    <a:pt x="4896" y="1779"/>
                  </a:lnTo>
                  <a:lnTo>
                    <a:pt x="4519" y="1921"/>
                  </a:lnTo>
                  <a:lnTo>
                    <a:pt x="4142" y="2064"/>
                  </a:lnTo>
                  <a:lnTo>
                    <a:pt x="3578" y="2135"/>
                  </a:lnTo>
                  <a:lnTo>
                    <a:pt x="3076" y="2135"/>
                  </a:lnTo>
                  <a:lnTo>
                    <a:pt x="2511" y="2135"/>
                  </a:lnTo>
                  <a:lnTo>
                    <a:pt x="2009" y="1992"/>
                  </a:lnTo>
                  <a:lnTo>
                    <a:pt x="1506" y="1850"/>
                  </a:lnTo>
                  <a:lnTo>
                    <a:pt x="1004" y="1637"/>
                  </a:lnTo>
                  <a:lnTo>
                    <a:pt x="565" y="1281"/>
                  </a:lnTo>
                  <a:lnTo>
                    <a:pt x="126" y="925"/>
                  </a:lnTo>
                  <a:lnTo>
                    <a:pt x="126" y="783"/>
                  </a:lnTo>
                  <a:lnTo>
                    <a:pt x="126" y="570"/>
                  </a:lnTo>
                  <a:lnTo>
                    <a:pt x="63" y="427"/>
                  </a:lnTo>
                  <a:lnTo>
                    <a:pt x="0" y="285"/>
                  </a:lnTo>
                  <a:lnTo>
                    <a:pt x="188" y="214"/>
                  </a:lnTo>
                  <a:lnTo>
                    <a:pt x="377" y="214"/>
                  </a:lnTo>
                  <a:lnTo>
                    <a:pt x="628" y="285"/>
                  </a:lnTo>
                  <a:lnTo>
                    <a:pt x="879" y="499"/>
                  </a:lnTo>
                  <a:lnTo>
                    <a:pt x="1130" y="641"/>
                  </a:lnTo>
                  <a:lnTo>
                    <a:pt x="1381" y="854"/>
                  </a:lnTo>
                  <a:lnTo>
                    <a:pt x="1695" y="997"/>
                  </a:lnTo>
                  <a:lnTo>
                    <a:pt x="1946" y="1139"/>
                  </a:lnTo>
                  <a:lnTo>
                    <a:pt x="2573" y="1281"/>
                  </a:lnTo>
                  <a:lnTo>
                    <a:pt x="3201" y="1281"/>
                  </a:lnTo>
                  <a:lnTo>
                    <a:pt x="3829" y="1210"/>
                  </a:lnTo>
                  <a:lnTo>
                    <a:pt x="4394" y="1068"/>
                  </a:lnTo>
                  <a:lnTo>
                    <a:pt x="4958" y="854"/>
                  </a:lnTo>
                  <a:lnTo>
                    <a:pt x="5523" y="570"/>
                  </a:lnTo>
                  <a:lnTo>
                    <a:pt x="6088" y="285"/>
                  </a:lnTo>
                  <a:lnTo>
                    <a:pt x="6590" y="1"/>
                  </a:lnTo>
                  <a:lnTo>
                    <a:pt x="6841" y="2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  <p:sp>
          <p:nvSpPr>
            <p:cNvPr id="49" name="Shape 175"/>
            <p:cNvSpPr/>
            <p:nvPr/>
          </p:nvSpPr>
          <p:spPr>
            <a:xfrm>
              <a:off x="1462325" y="2368700"/>
              <a:ext cx="73775" cy="33800"/>
            </a:xfrm>
            <a:custGeom>
              <a:avLst/>
              <a:gdLst/>
              <a:ahLst/>
              <a:cxnLst/>
              <a:rect l="0" t="0" r="0" b="0"/>
              <a:pathLst>
                <a:path w="2951" h="1352" extrusionOk="0">
                  <a:moveTo>
                    <a:pt x="2888" y="569"/>
                  </a:moveTo>
                  <a:lnTo>
                    <a:pt x="2951" y="854"/>
                  </a:lnTo>
                  <a:lnTo>
                    <a:pt x="2825" y="1067"/>
                  </a:lnTo>
                  <a:lnTo>
                    <a:pt x="2574" y="1209"/>
                  </a:lnTo>
                  <a:lnTo>
                    <a:pt x="2323" y="1280"/>
                  </a:lnTo>
                  <a:lnTo>
                    <a:pt x="2072" y="1352"/>
                  </a:lnTo>
                  <a:lnTo>
                    <a:pt x="1758" y="1352"/>
                  </a:lnTo>
                  <a:lnTo>
                    <a:pt x="1507" y="1280"/>
                  </a:lnTo>
                  <a:lnTo>
                    <a:pt x="1193" y="1280"/>
                  </a:lnTo>
                  <a:lnTo>
                    <a:pt x="942" y="1209"/>
                  </a:lnTo>
                  <a:lnTo>
                    <a:pt x="628" y="1138"/>
                  </a:lnTo>
                  <a:lnTo>
                    <a:pt x="377" y="996"/>
                  </a:lnTo>
                  <a:lnTo>
                    <a:pt x="126" y="925"/>
                  </a:lnTo>
                  <a:lnTo>
                    <a:pt x="1" y="711"/>
                  </a:lnTo>
                  <a:lnTo>
                    <a:pt x="63" y="427"/>
                  </a:lnTo>
                  <a:lnTo>
                    <a:pt x="189" y="142"/>
                  </a:lnTo>
                  <a:lnTo>
                    <a:pt x="315" y="0"/>
                  </a:lnTo>
                  <a:lnTo>
                    <a:pt x="628" y="213"/>
                  </a:lnTo>
                  <a:lnTo>
                    <a:pt x="942" y="356"/>
                  </a:lnTo>
                  <a:lnTo>
                    <a:pt x="1256" y="427"/>
                  </a:lnTo>
                  <a:lnTo>
                    <a:pt x="1570" y="427"/>
                  </a:lnTo>
                  <a:lnTo>
                    <a:pt x="1884" y="427"/>
                  </a:lnTo>
                  <a:lnTo>
                    <a:pt x="2197" y="427"/>
                  </a:lnTo>
                  <a:lnTo>
                    <a:pt x="2511" y="498"/>
                  </a:lnTo>
                  <a:lnTo>
                    <a:pt x="2888" y="5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</p:grpSp>
      <p:sp>
        <p:nvSpPr>
          <p:cNvPr id="50" name="Shape 176"/>
          <p:cNvSpPr/>
          <p:nvPr/>
        </p:nvSpPr>
        <p:spPr>
          <a:xfrm>
            <a:off x="2788919" y="1722119"/>
            <a:ext cx="640080" cy="640080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</p:sp>
      <p:sp>
        <p:nvSpPr>
          <p:cNvPr id="52" name="Shape 129"/>
          <p:cNvSpPr txBox="1">
            <a:spLocks/>
          </p:cNvSpPr>
          <p:nvPr/>
        </p:nvSpPr>
        <p:spPr>
          <a:xfrm>
            <a:off x="228600" y="228600"/>
            <a:ext cx="8686800" cy="98484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4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defRPr/>
            </a:lvl3pPr>
            <a:lvl4pPr marL="0" marR="0" indent="0" algn="l" rtl="0">
              <a:defRPr/>
            </a:lvl4pPr>
            <a:lvl5pPr marL="0" marR="0" indent="0" algn="l" rtl="0">
              <a:defRPr/>
            </a:lvl5pPr>
            <a:lvl6pPr marL="0" marR="0" indent="0" algn="l" rtl="0">
              <a:defRPr/>
            </a:lvl6pPr>
            <a:lvl7pPr marL="0" marR="0" indent="0" algn="l" rtl="0">
              <a:defRPr/>
            </a:lvl7pPr>
            <a:lvl8pPr marL="0" marR="0" indent="0" algn="l" rtl="0">
              <a:defRPr/>
            </a:lvl8pPr>
            <a:lvl9pPr marL="0" marR="0" indent="0" algn="l" rtl="0"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533C"/>
              </a:buClr>
              <a:buSzPct val="25000"/>
              <a:buFont typeface="Arial"/>
              <a:buNone/>
              <a:tabLst/>
              <a:defRPr/>
            </a:pPr>
            <a:r>
              <a:rPr lang="en-US" sz="2900" b="1" kern="0" dirty="0" smtClean="0">
                <a:solidFill>
                  <a:srgbClr val="D2533C"/>
                </a:solidFill>
              </a:rPr>
              <a:t>Science Gateways:</a:t>
            </a:r>
            <a:r>
              <a:rPr kumimoji="0" lang="en-US" sz="2900" b="1" i="0" u="none" strike="noStrike" kern="0" cap="none" spc="0" normalizeH="0" baseline="0" noProof="0" dirty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533C"/>
              </a:buClr>
              <a:buSzPct val="25000"/>
              <a:buFont typeface="Arial"/>
              <a:buNone/>
              <a:tabLst/>
              <a:defRPr/>
            </a:pPr>
            <a:r>
              <a:rPr lang="en-US" sz="2900" b="1" kern="0" dirty="0" smtClean="0">
                <a:solidFill>
                  <a:srgbClr val="D2533C"/>
                </a:solidFill>
              </a:rPr>
              <a:t>Enabling &amp; </a:t>
            </a:r>
            <a:r>
              <a:rPr kumimoji="0" lang="en" sz="2900" b="1" i="0" u="none" strike="noStrike" kern="0" cap="none" spc="0" normalizeH="0" baseline="0" noProof="0" dirty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  <a:rtl val="0"/>
              </a:rPr>
              <a:t>Democratiz</a:t>
            </a:r>
            <a:r>
              <a:rPr lang="en-US" sz="2900" b="1" kern="0" dirty="0" err="1" smtClean="0">
                <a:solidFill>
                  <a:srgbClr val="D2533C"/>
                </a:solidFill>
              </a:rPr>
              <a:t>ing</a:t>
            </a:r>
            <a:r>
              <a:rPr kumimoji="0" lang="en" sz="2900" b="1" i="0" u="none" strike="noStrike" kern="0" cap="none" spc="0" normalizeH="0" baseline="0" noProof="0" dirty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  <a:rtl val="0"/>
              </a:rPr>
              <a:t> Scientific Research</a:t>
            </a:r>
            <a:endParaRPr kumimoji="0" lang="en" sz="2900" b="1" i="0" u="none" strike="noStrike" kern="0" cap="none" spc="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502810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Arial" charset="0"/>
              </a:rPr>
              <a:t>Today, there are approximately 35 gateways using XSEDE</a:t>
            </a:r>
          </a:p>
        </p:txBody>
      </p:sp>
      <p:pic>
        <p:nvPicPr>
          <p:cNvPr id="39" name="Picture 3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8075" y="5348288"/>
            <a:ext cx="5251450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6875" y="4441825"/>
            <a:ext cx="1824038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1275" y="3354388"/>
            <a:ext cx="1731963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2875" y="2214563"/>
            <a:ext cx="525145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9675" y="1624013"/>
            <a:ext cx="5251450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075" y="4025900"/>
            <a:ext cx="525145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22700" y="2840038"/>
            <a:ext cx="5068888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850" y="3113088"/>
            <a:ext cx="3640138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100" y="1454150"/>
            <a:ext cx="33274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1275" y="4595813"/>
            <a:ext cx="1166813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Screen shot 2012-02-15 at 12.44.21 PM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7350" y="1279525"/>
            <a:ext cx="3027363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4738" y="2279650"/>
            <a:ext cx="2884487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675" y="2016125"/>
            <a:ext cx="2735263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4738" y="4495800"/>
            <a:ext cx="25400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0725" y="2627313"/>
            <a:ext cx="2289175" cy="145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4588" y="3917950"/>
            <a:ext cx="52514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4588" y="1879600"/>
            <a:ext cx="4595812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4275" y="4106863"/>
            <a:ext cx="43767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8600" y="1819275"/>
            <a:ext cx="3775075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1113" y="1966913"/>
            <a:ext cx="4157662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0763" y="3302000"/>
            <a:ext cx="3646487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5300" y="5724525"/>
            <a:ext cx="20320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9025" y="1193800"/>
            <a:ext cx="525145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8750" y="4954588"/>
            <a:ext cx="525145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4975" y="2986088"/>
            <a:ext cx="1677988" cy="145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3" descr="Screen shot 2012-02-15 at 12.51.30 PM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6263" y="5267325"/>
            <a:ext cx="3038475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013" y="4540250"/>
            <a:ext cx="1531937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65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8600" y="1873250"/>
            <a:ext cx="52514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7150" y="3227388"/>
            <a:ext cx="5251450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 descr="Screen shot 2012-02-15 at 12.23.52 PM.png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3288" y="5499100"/>
            <a:ext cx="1820862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E93C4-041F-CA4F-9FF8-0B14C60F8D3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4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1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1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1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1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1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51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01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451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51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601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651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701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751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801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851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901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951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withGroup">
                            <p:stCondLst>
                              <p:cond delay="1001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51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withGroup">
                            <p:stCondLst>
                              <p:cond delay="1101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151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201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251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1301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351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401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1451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6445"/>
            <a:ext cx="8810625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 smtClean="0"/>
              <a:t>Simplified Gateway Architecture</a:t>
            </a:r>
            <a:endParaRPr lang="en-US" sz="4000" dirty="0"/>
          </a:p>
        </p:txBody>
      </p:sp>
      <p:pic>
        <p:nvPicPr>
          <p:cNvPr id="153604" name="Picture 4" descr="ogc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3581400"/>
            <a:ext cx="1944688" cy="142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08" name="Text Box 8"/>
          <p:cNvSpPr txBox="1">
            <a:spLocks noChangeArrowheads="1"/>
          </p:cNvSpPr>
          <p:nvPr/>
        </p:nvSpPr>
        <p:spPr bwMode="auto">
          <a:xfrm>
            <a:off x="475879" y="1920081"/>
            <a:ext cx="209624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One time Gateway </a:t>
            </a:r>
          </a:p>
          <a:p>
            <a:pPr algn="ctr"/>
            <a:r>
              <a:rPr lang="en-US" dirty="0" smtClean="0"/>
              <a:t>Community Setup</a:t>
            </a:r>
            <a:endParaRPr lang="en-US" dirty="0"/>
          </a:p>
        </p:txBody>
      </p:sp>
      <p:cxnSp>
        <p:nvCxnSpPr>
          <p:cNvPr id="153615" name="AutoShape 15"/>
          <p:cNvCxnSpPr>
            <a:cxnSpLocks noChangeShapeType="1"/>
          </p:cNvCxnSpPr>
          <p:nvPr/>
        </p:nvCxnSpPr>
        <p:spPr bwMode="auto">
          <a:xfrm>
            <a:off x="2743200" y="1447800"/>
            <a:ext cx="2971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3616" name="Text Box 16"/>
          <p:cNvSpPr txBox="1">
            <a:spLocks noChangeArrowheads="1"/>
          </p:cNvSpPr>
          <p:nvPr/>
        </p:nvSpPr>
        <p:spPr bwMode="auto">
          <a:xfrm>
            <a:off x="2999249" y="1143000"/>
            <a:ext cx="225855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dirty="0" smtClean="0"/>
              <a:t>Community Account Grid Certificate</a:t>
            </a:r>
          </a:p>
          <a:p>
            <a:r>
              <a:rPr lang="en-US" sz="1000" dirty="0" smtClean="0"/>
              <a:t> </a:t>
            </a:r>
          </a:p>
          <a:p>
            <a:r>
              <a:rPr lang="en-US" sz="1000" dirty="0" smtClean="0"/>
              <a:t>username</a:t>
            </a:r>
            <a:r>
              <a:rPr lang="en-US" sz="1000" dirty="0"/>
              <a:t>, password</a:t>
            </a:r>
          </a:p>
        </p:txBody>
      </p:sp>
      <p:sp>
        <p:nvSpPr>
          <p:cNvPr id="153618" name="Line 18"/>
          <p:cNvSpPr>
            <a:spLocks noChangeShapeType="1"/>
          </p:cNvSpPr>
          <p:nvPr/>
        </p:nvSpPr>
        <p:spPr bwMode="auto">
          <a:xfrm>
            <a:off x="2590800" y="38862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19" name="Text Box 19"/>
          <p:cNvSpPr txBox="1">
            <a:spLocks noChangeArrowheads="1"/>
          </p:cNvSpPr>
          <p:nvPr/>
        </p:nvSpPr>
        <p:spPr bwMode="auto">
          <a:xfrm>
            <a:off x="564098" y="5105400"/>
            <a:ext cx="20579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Gateway Interface</a:t>
            </a:r>
            <a:endParaRPr lang="en-US" dirty="0"/>
          </a:p>
        </p:txBody>
      </p:sp>
      <p:sp>
        <p:nvSpPr>
          <p:cNvPr id="153620" name="Text Box 20"/>
          <p:cNvSpPr txBox="1">
            <a:spLocks noChangeArrowheads="1"/>
          </p:cNvSpPr>
          <p:nvPr/>
        </p:nvSpPr>
        <p:spPr bwMode="auto">
          <a:xfrm>
            <a:off x="3760149" y="5257800"/>
            <a:ext cx="18396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Gateway Server</a:t>
            </a:r>
            <a:endParaRPr lang="en-US" dirty="0"/>
          </a:p>
        </p:txBody>
      </p:sp>
      <p:sp>
        <p:nvSpPr>
          <p:cNvPr id="153622" name="Line 22"/>
          <p:cNvSpPr>
            <a:spLocks noChangeShapeType="1"/>
          </p:cNvSpPr>
          <p:nvPr/>
        </p:nvSpPr>
        <p:spPr bwMode="auto">
          <a:xfrm flipH="1">
            <a:off x="5334000" y="2362200"/>
            <a:ext cx="838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26" name="Text Box 26"/>
          <p:cNvSpPr txBox="1">
            <a:spLocks noChangeArrowheads="1"/>
          </p:cNvSpPr>
          <p:nvPr/>
        </p:nvSpPr>
        <p:spPr bwMode="auto">
          <a:xfrm>
            <a:off x="7182795" y="5489813"/>
            <a:ext cx="144303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Compute Servers</a:t>
            </a:r>
          </a:p>
        </p:txBody>
      </p:sp>
      <p:sp>
        <p:nvSpPr>
          <p:cNvPr id="153627" name="Text Box 27"/>
          <p:cNvSpPr txBox="1">
            <a:spLocks noChangeArrowheads="1"/>
          </p:cNvSpPr>
          <p:nvPr/>
        </p:nvSpPr>
        <p:spPr bwMode="auto">
          <a:xfrm>
            <a:off x="2590800" y="3581400"/>
            <a:ext cx="153206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dirty="0" smtClean="0"/>
              <a:t>Gateway Authentication</a:t>
            </a:r>
            <a:endParaRPr lang="en-US" sz="1000" dirty="0"/>
          </a:p>
        </p:txBody>
      </p:sp>
      <p:sp>
        <p:nvSpPr>
          <p:cNvPr id="153628" name="Line 28"/>
          <p:cNvSpPr>
            <a:spLocks noChangeShapeType="1"/>
          </p:cNvSpPr>
          <p:nvPr/>
        </p:nvSpPr>
        <p:spPr bwMode="auto">
          <a:xfrm flipV="1">
            <a:off x="5105400" y="2362200"/>
            <a:ext cx="7620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29" name="Text Box 29"/>
          <p:cNvSpPr txBox="1">
            <a:spLocks noChangeArrowheads="1"/>
          </p:cNvSpPr>
          <p:nvPr/>
        </p:nvSpPr>
        <p:spPr bwMode="auto">
          <a:xfrm rot="-3001114">
            <a:off x="4384363" y="2547858"/>
            <a:ext cx="183896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dirty="0" smtClean="0"/>
              <a:t>Fetch Community Credential</a:t>
            </a:r>
            <a:endParaRPr lang="en-US" sz="1000" dirty="0"/>
          </a:p>
        </p:txBody>
      </p:sp>
      <p:pic>
        <p:nvPicPr>
          <p:cNvPr id="153631" name="Picture 31" descr="Picture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4EEEF"/>
              </a:clrFrom>
              <a:clrTo>
                <a:srgbClr val="F4EEE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146175" cy="178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5" name="Text Box 35"/>
          <p:cNvSpPr txBox="1">
            <a:spLocks noChangeArrowheads="1"/>
          </p:cNvSpPr>
          <p:nvPr/>
        </p:nvSpPr>
        <p:spPr bwMode="auto">
          <a:xfrm rot="-3001114">
            <a:off x="5445919" y="2859881"/>
            <a:ext cx="7826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Grid Proxy</a:t>
            </a:r>
          </a:p>
        </p:txBody>
      </p:sp>
      <p:sp>
        <p:nvSpPr>
          <p:cNvPr id="153636" name="Line 36"/>
          <p:cNvSpPr>
            <a:spLocks noChangeShapeType="1"/>
          </p:cNvSpPr>
          <p:nvPr/>
        </p:nvSpPr>
        <p:spPr bwMode="auto">
          <a:xfrm>
            <a:off x="2590800" y="44196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37" name="Line 37"/>
          <p:cNvSpPr>
            <a:spLocks noChangeShapeType="1"/>
          </p:cNvSpPr>
          <p:nvPr/>
        </p:nvSpPr>
        <p:spPr bwMode="auto">
          <a:xfrm flipH="1">
            <a:off x="2590800" y="48768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38" name="Text Box 38"/>
          <p:cNvSpPr txBox="1">
            <a:spLocks noChangeArrowheads="1"/>
          </p:cNvSpPr>
          <p:nvPr/>
        </p:nvSpPr>
        <p:spPr bwMode="auto">
          <a:xfrm>
            <a:off x="2590800" y="4191000"/>
            <a:ext cx="13509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Job Submit or </a:t>
            </a:r>
          </a:p>
          <a:p>
            <a:pPr algn="ctr"/>
            <a:r>
              <a:rPr lang="en-US" sz="1000"/>
              <a:t>File Transfer request</a:t>
            </a:r>
          </a:p>
        </p:txBody>
      </p:sp>
      <p:sp>
        <p:nvSpPr>
          <p:cNvPr id="153639" name="Text Box 39"/>
          <p:cNvSpPr txBox="1">
            <a:spLocks noChangeArrowheads="1"/>
          </p:cNvSpPr>
          <p:nvPr/>
        </p:nvSpPr>
        <p:spPr bwMode="auto">
          <a:xfrm>
            <a:off x="2895600" y="4648200"/>
            <a:ext cx="5619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Output</a:t>
            </a:r>
          </a:p>
        </p:txBody>
      </p:sp>
      <p:sp>
        <p:nvSpPr>
          <p:cNvPr id="153640" name="Line 40"/>
          <p:cNvSpPr>
            <a:spLocks noChangeShapeType="1"/>
          </p:cNvSpPr>
          <p:nvPr/>
        </p:nvSpPr>
        <p:spPr bwMode="auto">
          <a:xfrm flipV="1">
            <a:off x="5410200" y="3581400"/>
            <a:ext cx="1905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41" name="Text Box 41"/>
          <p:cNvSpPr txBox="1">
            <a:spLocks noChangeArrowheads="1"/>
          </p:cNvSpPr>
          <p:nvPr/>
        </p:nvSpPr>
        <p:spPr bwMode="auto">
          <a:xfrm rot="-756517">
            <a:off x="5715000" y="3505200"/>
            <a:ext cx="12858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Proxy, Job Request</a:t>
            </a:r>
          </a:p>
        </p:txBody>
      </p:sp>
      <p:sp>
        <p:nvSpPr>
          <p:cNvPr id="153642" name="Text Box 42"/>
          <p:cNvSpPr txBox="1">
            <a:spLocks noChangeArrowheads="1"/>
          </p:cNvSpPr>
          <p:nvPr/>
        </p:nvSpPr>
        <p:spPr bwMode="auto">
          <a:xfrm rot="-669893">
            <a:off x="5943600" y="3810000"/>
            <a:ext cx="12271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Job Status, Output</a:t>
            </a:r>
          </a:p>
        </p:txBody>
      </p:sp>
      <p:sp>
        <p:nvSpPr>
          <p:cNvPr id="153643" name="Line 43"/>
          <p:cNvSpPr>
            <a:spLocks noChangeShapeType="1"/>
          </p:cNvSpPr>
          <p:nvPr/>
        </p:nvSpPr>
        <p:spPr bwMode="auto">
          <a:xfrm>
            <a:off x="5410200" y="4495800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44" name="Line 44"/>
          <p:cNvSpPr>
            <a:spLocks noChangeShapeType="1"/>
          </p:cNvSpPr>
          <p:nvPr/>
        </p:nvSpPr>
        <p:spPr bwMode="auto">
          <a:xfrm>
            <a:off x="5562600" y="4343400"/>
            <a:ext cx="2133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46" name="Text Box 46"/>
          <p:cNvSpPr txBox="1">
            <a:spLocks noChangeArrowheads="1"/>
          </p:cNvSpPr>
          <p:nvPr/>
        </p:nvSpPr>
        <p:spPr bwMode="auto">
          <a:xfrm>
            <a:off x="3565525" y="1645443"/>
            <a:ext cx="6413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Step 0</a:t>
            </a:r>
          </a:p>
        </p:txBody>
      </p:sp>
      <p:sp>
        <p:nvSpPr>
          <p:cNvPr id="153647" name="Text Box 47"/>
          <p:cNvSpPr txBox="1">
            <a:spLocks noChangeArrowheads="1"/>
          </p:cNvSpPr>
          <p:nvPr/>
        </p:nvSpPr>
        <p:spPr bwMode="auto">
          <a:xfrm>
            <a:off x="2819400" y="3886200"/>
            <a:ext cx="6413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Step 1</a:t>
            </a:r>
          </a:p>
        </p:txBody>
      </p:sp>
      <p:sp>
        <p:nvSpPr>
          <p:cNvPr id="153648" name="Text Box 48"/>
          <p:cNvSpPr txBox="1">
            <a:spLocks noChangeArrowheads="1"/>
          </p:cNvSpPr>
          <p:nvPr/>
        </p:nvSpPr>
        <p:spPr bwMode="auto">
          <a:xfrm>
            <a:off x="2792413" y="5029200"/>
            <a:ext cx="8540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Step 2,3,,</a:t>
            </a:r>
          </a:p>
        </p:txBody>
      </p:sp>
      <p:pic>
        <p:nvPicPr>
          <p:cNvPr id="3" name="Picture 2" descr="MyProxyWide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559" y="1019175"/>
            <a:ext cx="2324272" cy="5524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996752"/>
            <a:ext cx="228600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lvl="0" algn="ctr"/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XSEDE User Portal</a:t>
            </a:r>
            <a:endParaRPr lang="en-US" sz="2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8" name="Picture 7" descr="TACC-Ranger-cluste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947" y="4689092"/>
            <a:ext cx="1134644" cy="1371600"/>
          </a:xfrm>
          <a:prstGeom prst="rect">
            <a:avLst/>
          </a:prstGeom>
        </p:spPr>
      </p:pic>
      <p:pic>
        <p:nvPicPr>
          <p:cNvPr id="9" name="Picture 8" descr="trestles_sml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742" y="4097612"/>
            <a:ext cx="1046683" cy="1381126"/>
          </a:xfrm>
          <a:prstGeom prst="rect">
            <a:avLst/>
          </a:prstGeom>
        </p:spPr>
      </p:pic>
      <p:pic>
        <p:nvPicPr>
          <p:cNvPr id="10" name="Picture 9" descr="kraken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495625"/>
            <a:ext cx="1780885" cy="117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2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53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53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3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3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3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3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53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153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53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153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153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153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153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153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9" dur="500"/>
                                        <p:tgtEl>
                                          <p:spTgt spid="153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153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5" dur="500"/>
                                        <p:tgtEl>
                                          <p:spTgt spid="153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8" dur="500"/>
                                        <p:tgtEl>
                                          <p:spTgt spid="153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3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3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3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3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8" grpId="0"/>
      <p:bldP spid="153616" grpId="0"/>
      <p:bldP spid="153618" grpId="0" animBg="1"/>
      <p:bldP spid="153619" grpId="0"/>
      <p:bldP spid="153620" grpId="0"/>
      <p:bldP spid="153622" grpId="0" animBg="1"/>
      <p:bldP spid="153626" grpId="0"/>
      <p:bldP spid="153627" grpId="0"/>
      <p:bldP spid="153628" grpId="0" animBg="1"/>
      <p:bldP spid="153629" grpId="0"/>
      <p:bldP spid="153635" grpId="0"/>
      <p:bldP spid="153636" grpId="0" animBg="1"/>
      <p:bldP spid="153637" grpId="0" animBg="1"/>
      <p:bldP spid="153638" grpId="0"/>
      <p:bldP spid="153639" grpId="0"/>
      <p:bldP spid="153640" grpId="0" animBg="1"/>
      <p:bldP spid="153641" grpId="0"/>
      <p:bldP spid="153642" grpId="0"/>
      <p:bldP spid="153643" grpId="0" animBg="1"/>
      <p:bldP spid="153644" grpId="0" animBg="1"/>
      <p:bldP spid="153646" grpId="0"/>
      <p:bldP spid="153647" grpId="0"/>
      <p:bldP spid="1536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Science Gateway Security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888" y="1034218"/>
            <a:ext cx="8493512" cy="4648200"/>
          </a:xfrm>
        </p:spPr>
        <p:txBody>
          <a:bodyPr/>
          <a:lstStyle/>
          <a:p>
            <a:r>
              <a:rPr lang="en-US" dirty="0" smtClean="0"/>
              <a:t>Gateways must </a:t>
            </a:r>
            <a:r>
              <a:rPr lang="en-US" dirty="0"/>
              <a:t>be able to </a:t>
            </a:r>
            <a:r>
              <a:rPr lang="en-US" dirty="0" smtClean="0"/>
              <a:t>move data and submit </a:t>
            </a:r>
            <a:r>
              <a:rPr lang="en-US" dirty="0"/>
              <a:t>jobs on behalf of </a:t>
            </a:r>
            <a:r>
              <a:rPr lang="en-US" dirty="0" smtClean="0"/>
              <a:t>end users, </a:t>
            </a:r>
            <a:r>
              <a:rPr lang="en-US" dirty="0"/>
              <a:t>and monitor and restart those jobs. </a:t>
            </a:r>
          </a:p>
          <a:p>
            <a:pPr lvl="1"/>
            <a:r>
              <a:rPr lang="en-US" dirty="0" smtClean="0"/>
              <a:t>Execution &amp; data movement </a:t>
            </a:r>
            <a:r>
              <a:rPr lang="en-US" dirty="0"/>
              <a:t>must be manageable by Gateway with no user </a:t>
            </a:r>
            <a:r>
              <a:rPr lang="en-US" dirty="0" smtClean="0"/>
              <a:t>involvement.</a:t>
            </a:r>
            <a:endParaRPr lang="en-US" dirty="0"/>
          </a:p>
          <a:p>
            <a:pPr lvl="1"/>
            <a:r>
              <a:rPr lang="en-US" dirty="0" smtClean="0"/>
              <a:t>Security Credentials </a:t>
            </a:r>
            <a:r>
              <a:rPr lang="en-US" dirty="0"/>
              <a:t>must be renewable to support long-running </a:t>
            </a:r>
            <a:r>
              <a:rPr lang="en-US" dirty="0" smtClean="0"/>
              <a:t>jobs.</a:t>
            </a:r>
            <a:endParaRPr lang="en-US" dirty="0"/>
          </a:p>
          <a:p>
            <a:pPr lvl="1"/>
            <a:r>
              <a:rPr lang="en-US" dirty="0" smtClean="0"/>
              <a:t>Gateway </a:t>
            </a:r>
            <a:r>
              <a:rPr lang="en-US" dirty="0"/>
              <a:t>has an XSEDE </a:t>
            </a:r>
            <a:r>
              <a:rPr lang="en-US" dirty="0" smtClean="0"/>
              <a:t>account/allocation but end users do not. They just have gateway accounts.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0F5F72-1ED2-2744-A412-7FA1710B2F5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82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xsede-slidese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igital Dots">
  <a:themeElements>
    <a:clrScheme name="Digital Dots 2">
      <a:dk1>
        <a:srgbClr val="5B5B89"/>
      </a:dk1>
      <a:lt1>
        <a:srgbClr val="FFFFFF"/>
      </a:lt1>
      <a:dk2>
        <a:srgbClr val="666699"/>
      </a:dk2>
      <a:lt2>
        <a:srgbClr val="DFDEF6"/>
      </a:lt2>
      <a:accent1>
        <a:srgbClr val="6666FF"/>
      </a:accent1>
      <a:accent2>
        <a:srgbClr val="52527C"/>
      </a:accent2>
      <a:accent3>
        <a:srgbClr val="B8B8CA"/>
      </a:accent3>
      <a:accent4>
        <a:srgbClr val="DADADA"/>
      </a:accent4>
      <a:accent5>
        <a:srgbClr val="B8B8FF"/>
      </a:accent5>
      <a:accent6>
        <a:srgbClr val="494970"/>
      </a:accent6>
      <a:hlink>
        <a:srgbClr val="9999FF"/>
      </a:hlink>
      <a:folHlink>
        <a:srgbClr val="CCCCFF"/>
      </a:folHlink>
    </a:clrScheme>
    <a:fontScheme name="Digital Do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</a:defRPr>
        </a:defPPr>
      </a:lstStyle>
    </a:lnDef>
  </a:objectDefaults>
  <a:extraClrSchemeLst>
    <a:extraClrScheme>
      <a:clrScheme name="Digital Dots 1">
        <a:dk1>
          <a:srgbClr val="00008A"/>
        </a:dk1>
        <a:lt1>
          <a:srgbClr val="FFFFFF"/>
        </a:lt1>
        <a:dk2>
          <a:srgbClr val="000099"/>
        </a:dk2>
        <a:lt2>
          <a:srgbClr val="FFFFFF"/>
        </a:lt2>
        <a:accent1>
          <a:srgbClr val="0099FF"/>
        </a:accent1>
        <a:accent2>
          <a:srgbClr val="00007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6E"/>
        </a:accent6>
        <a:hlink>
          <a:srgbClr val="EAEAEA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2">
        <a:dk1>
          <a:srgbClr val="5B5B89"/>
        </a:dk1>
        <a:lt1>
          <a:srgbClr val="FFFFFF"/>
        </a:lt1>
        <a:dk2>
          <a:srgbClr val="666699"/>
        </a:dk2>
        <a:lt2>
          <a:srgbClr val="DFDEF6"/>
        </a:lt2>
        <a:accent1>
          <a:srgbClr val="6666FF"/>
        </a:accent1>
        <a:accent2>
          <a:srgbClr val="52527C"/>
        </a:accent2>
        <a:accent3>
          <a:srgbClr val="B8B8CA"/>
        </a:accent3>
        <a:accent4>
          <a:srgbClr val="DADADA"/>
        </a:accent4>
        <a:accent5>
          <a:srgbClr val="B8B8FF"/>
        </a:accent5>
        <a:accent6>
          <a:srgbClr val="494970"/>
        </a:accent6>
        <a:hlink>
          <a:srgbClr val="9999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3">
        <a:dk1>
          <a:srgbClr val="70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6000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56000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4">
        <a:dk1>
          <a:srgbClr val="000000"/>
        </a:dk1>
        <a:lt1>
          <a:srgbClr val="FDEB9D"/>
        </a:lt1>
        <a:dk2>
          <a:srgbClr val="000000"/>
        </a:dk2>
        <a:lt2>
          <a:srgbClr val="E0CE82"/>
        </a:lt2>
        <a:accent1>
          <a:srgbClr val="EAEAEA"/>
        </a:accent1>
        <a:accent2>
          <a:srgbClr val="C2B476"/>
        </a:accent2>
        <a:accent3>
          <a:srgbClr val="FEF3CC"/>
        </a:accent3>
        <a:accent4>
          <a:srgbClr val="000000"/>
        </a:accent4>
        <a:accent5>
          <a:srgbClr val="F3F3F3"/>
        </a:accent5>
        <a:accent6>
          <a:srgbClr val="B0A36A"/>
        </a:accent6>
        <a:hlink>
          <a:srgbClr val="A47900"/>
        </a:hlink>
        <a:folHlink>
          <a:srgbClr val="8C8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5">
        <a:dk1>
          <a:srgbClr val="5B5E52"/>
        </a:dk1>
        <a:lt1>
          <a:srgbClr val="FFFFFF"/>
        </a:lt1>
        <a:dk2>
          <a:srgbClr val="686B5D"/>
        </a:dk2>
        <a:lt2>
          <a:srgbClr val="CCD5C7"/>
        </a:lt2>
        <a:accent1>
          <a:srgbClr val="809EA8"/>
        </a:accent1>
        <a:accent2>
          <a:srgbClr val="4F5147"/>
        </a:accent2>
        <a:accent3>
          <a:srgbClr val="B9BAB6"/>
        </a:accent3>
        <a:accent4>
          <a:srgbClr val="DADADA"/>
        </a:accent4>
        <a:accent5>
          <a:srgbClr val="C0CCD1"/>
        </a:accent5>
        <a:accent6>
          <a:srgbClr val="47493F"/>
        </a:accent6>
        <a:hlink>
          <a:srgbClr val="AAA854"/>
        </a:hlink>
        <a:folHlink>
          <a:srgbClr val="E1D09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6">
        <a:dk1>
          <a:srgbClr val="46532B"/>
        </a:dk1>
        <a:lt1>
          <a:srgbClr val="FFFFFF"/>
        </a:lt1>
        <a:dk2>
          <a:srgbClr val="4E5D31"/>
        </a:dk2>
        <a:lt2>
          <a:srgbClr val="FFFFCC"/>
        </a:lt2>
        <a:accent1>
          <a:srgbClr val="8F8C00"/>
        </a:accent1>
        <a:accent2>
          <a:srgbClr val="424F29"/>
        </a:accent2>
        <a:accent3>
          <a:srgbClr val="B2B6AD"/>
        </a:accent3>
        <a:accent4>
          <a:srgbClr val="DADADA"/>
        </a:accent4>
        <a:accent5>
          <a:srgbClr val="C6C5AA"/>
        </a:accent5>
        <a:accent6>
          <a:srgbClr val="3B4724"/>
        </a:accent6>
        <a:hlink>
          <a:srgbClr val="33CC33"/>
        </a:hlink>
        <a:folHlink>
          <a:srgbClr val="00A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7">
        <a:dk1>
          <a:srgbClr val="007673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6462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5A58"/>
        </a:accent6>
        <a:hlink>
          <a:srgbClr val="FFCC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8">
        <a:dk1>
          <a:srgbClr val="000000"/>
        </a:dk1>
        <a:lt1>
          <a:srgbClr val="E6F8F4"/>
        </a:lt1>
        <a:dk2>
          <a:srgbClr val="000000"/>
        </a:dk2>
        <a:lt2>
          <a:srgbClr val="C5DBD6"/>
        </a:lt2>
        <a:accent1>
          <a:srgbClr val="CCFF99"/>
        </a:accent1>
        <a:accent2>
          <a:srgbClr val="ACBAB7"/>
        </a:accent2>
        <a:accent3>
          <a:srgbClr val="F0FBF8"/>
        </a:accent3>
        <a:accent4>
          <a:srgbClr val="000000"/>
        </a:accent4>
        <a:accent5>
          <a:srgbClr val="E2FFCA"/>
        </a:accent5>
        <a:accent6>
          <a:srgbClr val="9BA8A6"/>
        </a:accent6>
        <a:hlink>
          <a:srgbClr val="00808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9">
        <a:dk1>
          <a:srgbClr val="000000"/>
        </a:dk1>
        <a:lt1>
          <a:srgbClr val="EAEAEA"/>
        </a:lt1>
        <a:dk2>
          <a:srgbClr val="000000"/>
        </a:dk2>
        <a:lt2>
          <a:srgbClr val="D1D1D1"/>
        </a:lt2>
        <a:accent1>
          <a:srgbClr val="CCECFF"/>
        </a:accent1>
        <a:accent2>
          <a:srgbClr val="B2B2B2"/>
        </a:accent2>
        <a:accent3>
          <a:srgbClr val="F3F3F3"/>
        </a:accent3>
        <a:accent4>
          <a:srgbClr val="000000"/>
        </a:accent4>
        <a:accent5>
          <a:srgbClr val="E2F4FF"/>
        </a:accent5>
        <a:accent6>
          <a:srgbClr val="A1A1A1"/>
        </a:accent6>
        <a:hlink>
          <a:srgbClr val="7200E4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</TotalTime>
  <Words>2015</Words>
  <Application>Microsoft Macintosh PowerPoint</Application>
  <PresentationFormat>On-screen Show (4:3)</PresentationFormat>
  <Paragraphs>337</Paragraphs>
  <Slides>47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49" baseType="lpstr">
      <vt:lpstr>xsede-slideset</vt:lpstr>
      <vt:lpstr>Digital Dots</vt:lpstr>
      <vt:lpstr>XSEDE12 Panel: Security for  Science Gateways and  Campus Bridging</vt:lpstr>
      <vt:lpstr>Panel Agenda</vt:lpstr>
      <vt:lpstr>Science Gateway Security Challenges</vt:lpstr>
      <vt:lpstr>Acknowledgments</vt:lpstr>
      <vt:lpstr>Are you a scientist? </vt:lpstr>
      <vt:lpstr>PowerPoint Presentation</vt:lpstr>
      <vt:lpstr>Today, there are approximately 35 gateways using XSEDE</vt:lpstr>
      <vt:lpstr>Simplified Gateway Architecture</vt:lpstr>
      <vt:lpstr>Science Gateway Security Requirements</vt:lpstr>
      <vt:lpstr>Gateway Security Needs Contd. </vt:lpstr>
      <vt:lpstr>Gateway security needs Contd..</vt:lpstr>
      <vt:lpstr>Some Security risks</vt:lpstr>
      <vt:lpstr>Campus Bridging Security Challenges</vt:lpstr>
      <vt:lpstr>Campus Bridging</vt:lpstr>
      <vt:lpstr>Challenges regarding campus bridging</vt:lpstr>
      <vt:lpstr>InCommon authentication</vt:lpstr>
      <vt:lpstr>Shared Virtual Compute Facilities</vt:lpstr>
      <vt:lpstr>Data security</vt:lpstr>
      <vt:lpstr>PowerPoint Presentation</vt:lpstr>
      <vt:lpstr>The Open Science Grid</vt:lpstr>
      <vt:lpstr>OSG Sites</vt:lpstr>
      <vt:lpstr>OSG Campus Security 50,000 ft view</vt:lpstr>
      <vt:lpstr>Let’s start from the campus ...</vt:lpstr>
      <vt:lpstr>This also works inter-campus</vt:lpstr>
      <vt:lpstr>And Extends to the OSG</vt:lpstr>
      <vt:lpstr>OSG Campus Model</vt:lpstr>
      <vt:lpstr>Summary</vt:lpstr>
      <vt:lpstr>Identity/Access Management (IAM) for  Science Gateways and Campus Bridging</vt:lpstr>
      <vt:lpstr>IAM in XSEDE Today</vt:lpstr>
      <vt:lpstr>PowerPoint Presentation</vt:lpstr>
      <vt:lpstr>References: Federated IDM for CI</vt:lpstr>
      <vt:lpstr>Prior Work: go.teragrid.org</vt:lpstr>
      <vt:lpstr>Account Linking</vt:lpstr>
      <vt:lpstr>TeraGrid Science Gateway AAAA Model</vt:lpstr>
      <vt:lpstr>MyProxy OAuth</vt:lpstr>
      <vt:lpstr>IAM Challenges</vt:lpstr>
      <vt:lpstr>Looking Forward</vt:lpstr>
      <vt:lpstr>Operational Security for  Science Gateways and Campus Bridging</vt:lpstr>
      <vt:lpstr>Introduction</vt:lpstr>
      <vt:lpstr>Security Operations Science Gateway Challenges</vt:lpstr>
      <vt:lpstr>Science Gateway Open Issues</vt:lpstr>
      <vt:lpstr>Security Operations Challenges Campus Bridging (CB)</vt:lpstr>
      <vt:lpstr>Campus Bridging Open Issues</vt:lpstr>
      <vt:lpstr>Discussion</vt:lpstr>
      <vt:lpstr>Discussion Topics</vt:lpstr>
      <vt:lpstr>Poll the Audience – Show of Hands</vt:lpstr>
      <vt:lpstr>PowerPoint Presentation</vt:lpstr>
    </vt:vector>
  </TitlesOfParts>
  <Company>NCSA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Paula Popowski</dc:creator>
  <cp:lastModifiedBy>Jim Basney</cp:lastModifiedBy>
  <cp:revision>24</cp:revision>
  <dcterms:created xsi:type="dcterms:W3CDTF">2011-07-07T18:53:50Z</dcterms:created>
  <dcterms:modified xsi:type="dcterms:W3CDTF">2012-07-18T19:46:51Z</dcterms:modified>
</cp:coreProperties>
</file>